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2"/>
  </p:notesMasterIdLst>
  <p:handoutMasterIdLst>
    <p:handoutMasterId r:id="rId13"/>
  </p:handoutMasterIdLst>
  <p:sldIdLst>
    <p:sldId id="336" r:id="rId2"/>
    <p:sldId id="404" r:id="rId3"/>
    <p:sldId id="396" r:id="rId4"/>
    <p:sldId id="397" r:id="rId5"/>
    <p:sldId id="398" r:id="rId6"/>
    <p:sldId id="399" r:id="rId7"/>
    <p:sldId id="400" r:id="rId8"/>
    <p:sldId id="401" r:id="rId9"/>
    <p:sldId id="402" r:id="rId10"/>
    <p:sldId id="403" r:id="rId11"/>
  </p:sldIdLst>
  <p:sldSz cx="12192000" cy="6858000"/>
  <p:notesSz cx="9144000" cy="6858000"/>
  <p:defaultText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C752"/>
    <a:srgbClr val="44B65C"/>
    <a:srgbClr val="6A61FF"/>
    <a:srgbClr val="B2A62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88"/>
    <p:restoredTop sz="96341"/>
  </p:normalViewPr>
  <p:slideViewPr>
    <p:cSldViewPr snapToGrid="0" snapToObjects="1">
      <p:cViewPr>
        <p:scale>
          <a:sx n="123" d="100"/>
          <a:sy n="123" d="100"/>
        </p:scale>
        <p:origin x="416" y="256"/>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30" d="100"/>
          <a:sy n="130" d="100"/>
        </p:scale>
        <p:origin x="2040" y="176"/>
      </p:cViewPr>
      <p:guideLst/>
    </p:cSldViewPr>
  </p:notes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handoutMaster" Target="handoutMasters/handout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7B1500A5-E3EC-864C-827C-53F51294F4CE}" type="datetimeFigureOut">
              <a:rPr kumimoji="1" lang="ja-JP" altLang="en-US" smtClean="0"/>
              <a:t>2017/7/19</a:t>
            </a:fld>
            <a:endParaRPr kumimoji="1" lang="ja-JP" altLang="en-US"/>
          </a:p>
        </p:txBody>
      </p:sp>
      <p:sp>
        <p:nvSpPr>
          <p:cNvPr id="4" name="フッター プレースホルダー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7F748D8B-F123-EB45-988C-6DD037FC8F7A}" type="slidenum">
              <a:rPr kumimoji="1" lang="ja-JP" altLang="en-US" smtClean="0"/>
              <a:t>‹#›</a:t>
            </a:fld>
            <a:endParaRPr kumimoji="1" lang="ja-JP" altLang="en-US"/>
          </a:p>
        </p:txBody>
      </p:sp>
    </p:spTree>
    <p:extLst>
      <p:ext uri="{BB962C8B-B14F-4D97-AF65-F5344CB8AC3E}">
        <p14:creationId xmlns:p14="http://schemas.microsoft.com/office/powerpoint/2010/main" val="1923467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1A5947FB-A074-EB48-9D74-588DFA5D7930}" type="datetimeFigureOut">
              <a:rPr kumimoji="1" lang="ja-JP" altLang="en-US" smtClean="0"/>
              <a:t>2017/7/19</a:t>
            </a:fld>
            <a:endParaRPr kumimoji="1" lang="ja-JP" altLang="en-US"/>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3CEC38BE-F44E-6C4C-8961-5D86E3FEBAAA}" type="slidenum">
              <a:rPr kumimoji="1" lang="ja-JP" altLang="en-US" smtClean="0"/>
              <a:t>‹#›</a:t>
            </a:fld>
            <a:endParaRPr kumimoji="1" lang="ja-JP" altLang="en-US"/>
          </a:p>
        </p:txBody>
      </p:sp>
    </p:spTree>
    <p:extLst>
      <p:ext uri="{BB962C8B-B14F-4D97-AF65-F5344CB8AC3E}">
        <p14:creationId xmlns:p14="http://schemas.microsoft.com/office/powerpoint/2010/main" val="86553119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514600" y="857250"/>
            <a:ext cx="4114800" cy="2314575"/>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CEC38BE-F44E-6C4C-8961-5D86E3FEBAAA}" type="slidenum">
              <a:rPr kumimoji="1" lang="ja-JP" altLang="en-US" smtClean="0"/>
              <a:t>1</a:t>
            </a:fld>
            <a:endParaRPr kumimoji="1" lang="ja-JP" altLang="en-US"/>
          </a:p>
        </p:txBody>
      </p:sp>
    </p:spTree>
    <p:extLst>
      <p:ext uri="{BB962C8B-B14F-4D97-AF65-F5344CB8AC3E}">
        <p14:creationId xmlns:p14="http://schemas.microsoft.com/office/powerpoint/2010/main" val="541077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bg>
      <p:bgRef idx="1001">
        <a:schemeClr val="bg1"/>
      </p:bgRef>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476956" y="2137835"/>
            <a:ext cx="10800645" cy="1208617"/>
          </a:xfrm>
        </p:spPr>
        <p:txBody>
          <a:bodyPr/>
          <a:lstStyle>
            <a:lvl1pPr algn="ctr">
              <a:defRPr b="0" i="0">
                <a:latin typeface="Meiryo" charset="-128"/>
                <a:ea typeface="Meiryo" charset="-128"/>
                <a:cs typeface="Meiryo" charset="-128"/>
              </a:defRPr>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2743200" y="3716867"/>
            <a:ext cx="8534400" cy="1752600"/>
          </a:xfrm>
        </p:spPr>
        <p:txBody>
          <a:bodyPr>
            <a:normAutofit/>
          </a:bodyPr>
          <a:lstStyle>
            <a:lvl1pPr marL="0" indent="0" algn="r">
              <a:buNone/>
              <a:defRPr sz="1800" b="0" i="0">
                <a:solidFill>
                  <a:schemeClr val="tx2"/>
                </a:solidFill>
                <a:latin typeface="Meiryo" charset="-128"/>
                <a:ea typeface="Meiryo" charset="-128"/>
                <a:cs typeface="Meiryo" charset="-128"/>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lvl1pPr>
              <a:defRPr b="0" i="0">
                <a:latin typeface="Meiryo" charset="-128"/>
                <a:ea typeface="Meiryo" charset="-128"/>
                <a:cs typeface="Meiryo" charset="-128"/>
              </a:defRPr>
            </a:lvl1pPr>
          </a:lstStyle>
          <a:p>
            <a:fld id="{2A82DAA1-A8C4-5048-B2DA-0533BEE171A7}" type="datetime1">
              <a:rPr lang="ja-JP" altLang="en-US" smtClean="0"/>
              <a:pPr/>
              <a:t>2017/7/19</a:t>
            </a:fld>
            <a:endParaRPr lang="ja-JP" altLang="en-US"/>
          </a:p>
        </p:txBody>
      </p:sp>
      <p:sp>
        <p:nvSpPr>
          <p:cNvPr id="5" name="フッター プレースホルダー 4"/>
          <p:cNvSpPr>
            <a:spLocks noGrp="1"/>
          </p:cNvSpPr>
          <p:nvPr>
            <p:ph type="ftr" sz="quarter" idx="11"/>
          </p:nvPr>
        </p:nvSpPr>
        <p:spPr/>
        <p:txBody>
          <a:bodyPr/>
          <a:lstStyle>
            <a:lvl1pPr>
              <a:defRPr b="0" i="0">
                <a:latin typeface="Meiryo" charset="-128"/>
                <a:ea typeface="Meiryo" charset="-128"/>
                <a:cs typeface="Meiryo" charset="-128"/>
              </a:defRPr>
            </a:lvl1pPr>
          </a:lstStyle>
          <a:p>
            <a:endParaRPr lang="ja-JP" altLang="en-US"/>
          </a:p>
        </p:txBody>
      </p:sp>
      <p:sp>
        <p:nvSpPr>
          <p:cNvPr id="6" name="スライド番号プレースホルダー 5"/>
          <p:cNvSpPr>
            <a:spLocks noGrp="1"/>
          </p:cNvSpPr>
          <p:nvPr>
            <p:ph type="sldNum" sz="quarter" idx="12"/>
          </p:nvPr>
        </p:nvSpPr>
        <p:spPr/>
        <p:txBody>
          <a:bodyPr/>
          <a:lstStyle>
            <a:lvl1pPr>
              <a:defRPr b="0" i="0">
                <a:latin typeface="Meiryo" charset="-128"/>
                <a:ea typeface="Meiryo" charset="-128"/>
                <a:cs typeface="Meiryo" charset="-128"/>
              </a:defRPr>
            </a:lvl1pPr>
          </a:lstStyle>
          <a:p>
            <a:fld id="{419F4E4A-EFCF-164D-B5DE-4F895030466D}" type="slidenum">
              <a:rPr lang="ja-JP" altLang="en-US" smtClean="0"/>
              <a:pPr/>
              <a:t>‹#›</a:t>
            </a:fld>
            <a:endParaRPr lang="ja-JP" altLang="en-US"/>
          </a:p>
        </p:txBody>
      </p:sp>
    </p:spTree>
    <p:extLst>
      <p:ext uri="{BB962C8B-B14F-4D97-AF65-F5344CB8AC3E}">
        <p14:creationId xmlns:p14="http://schemas.microsoft.com/office/powerpoint/2010/main" val="27318072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2389717" y="4800600"/>
            <a:ext cx="7315200" cy="566738"/>
          </a:xfrm>
        </p:spPr>
        <p:txBody>
          <a:bodyPr anchor="b"/>
          <a:lstStyle>
            <a:lvl1pPr algn="l">
              <a:defRPr sz="15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2389717" y="612775"/>
            <a:ext cx="73152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kumimoji="1" lang="ja-JP" altLang="en-US" smtClean="0"/>
              <a:t>プレースホルダーまでドラッグするかアイコンをクリックして図を追加</a:t>
            </a:r>
            <a:endParaRPr kumimoji="1" lang="ja-JP" altLang="en-US"/>
          </a:p>
        </p:txBody>
      </p:sp>
      <p:sp>
        <p:nvSpPr>
          <p:cNvPr id="4" name="テキスト プレースホルダー 3"/>
          <p:cNvSpPr>
            <a:spLocks noGrp="1"/>
          </p:cNvSpPr>
          <p:nvPr>
            <p:ph type="body" sz="half" idx="2"/>
          </p:nvPr>
        </p:nvSpPr>
        <p:spPr>
          <a:xfrm>
            <a:off x="2389717"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4830A97A-8E60-5946-845F-D4E74D6DAB37}" type="datetime1">
              <a:rPr kumimoji="1" lang="ja-JP" altLang="en-US" smtClean="0"/>
              <a:t>2017/7/19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19F4E4A-EFCF-164D-B5DE-4F895030466D}" type="slidenum">
              <a:rPr kumimoji="1" lang="ja-JP" altLang="en-US" smtClean="0"/>
              <a:t>‹#›</a:t>
            </a:fld>
            <a:endParaRPr kumimoji="1" lang="ja-JP" altLang="en-US"/>
          </a:p>
        </p:txBody>
      </p:sp>
    </p:spTree>
    <p:extLst>
      <p:ext uri="{BB962C8B-B14F-4D97-AF65-F5344CB8AC3E}">
        <p14:creationId xmlns:p14="http://schemas.microsoft.com/office/powerpoint/2010/main" val="221983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0019468-9D91-F44C-A97D-2749C898A3CF}" type="datetime1">
              <a:rPr kumimoji="1" lang="ja-JP" altLang="en-US" smtClean="0"/>
              <a:t>2017/7/19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19F4E4A-EFCF-164D-B5DE-4F895030466D}" type="slidenum">
              <a:rPr kumimoji="1" lang="ja-JP" altLang="en-US" smtClean="0"/>
              <a:t>‹#›</a:t>
            </a:fld>
            <a:endParaRPr kumimoji="1" lang="ja-JP" altLang="en-US"/>
          </a:p>
        </p:txBody>
      </p:sp>
    </p:spTree>
    <p:extLst>
      <p:ext uri="{BB962C8B-B14F-4D97-AF65-F5344CB8AC3E}">
        <p14:creationId xmlns:p14="http://schemas.microsoft.com/office/powerpoint/2010/main" val="35215613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839200" y="274641"/>
            <a:ext cx="27432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609600" y="274641"/>
            <a:ext cx="80264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B0B1C77-6B74-024F-982F-DA011CC666E0}" type="datetime1">
              <a:rPr kumimoji="1" lang="ja-JP" altLang="en-US" smtClean="0"/>
              <a:t>2017/7/19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19F4E4A-EFCF-164D-B5DE-4F895030466D}" type="slidenum">
              <a:rPr kumimoji="1" lang="ja-JP" altLang="en-US" smtClean="0"/>
              <a:t>‹#›</a:t>
            </a:fld>
            <a:endParaRPr kumimoji="1" lang="ja-JP" altLang="en-US"/>
          </a:p>
        </p:txBody>
      </p:sp>
    </p:spTree>
    <p:extLst>
      <p:ext uri="{BB962C8B-B14F-4D97-AF65-F5344CB8AC3E}">
        <p14:creationId xmlns:p14="http://schemas.microsoft.com/office/powerpoint/2010/main" val="3751819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bg>
      <p:bgRef idx="1001">
        <a:schemeClr val="bg1"/>
      </p:bgRef>
    </p:bg>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868362"/>
          </a:xfrm>
          <a:solidFill>
            <a:schemeClr val="tx2"/>
          </a:solidFill>
        </p:spPr>
        <p:txBody>
          <a:bodyPr anchor="b">
            <a:normAutofit/>
          </a:bodyPr>
          <a:lstStyle>
            <a:lvl1pPr algn="l">
              <a:defRPr sz="2400" b="0" i="0">
                <a:solidFill>
                  <a:schemeClr val="bg1">
                    <a:lumMod val="95000"/>
                  </a:schemeClr>
                </a:solidFill>
                <a:latin typeface="Meiryo" charset="-128"/>
                <a:ea typeface="Meiryo" charset="-128"/>
                <a:cs typeface="Meiryo" charset="-128"/>
              </a:defRPr>
            </a:lvl1p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idx="1"/>
          </p:nvPr>
        </p:nvSpPr>
        <p:spPr>
          <a:xfrm>
            <a:off x="609600" y="1296128"/>
            <a:ext cx="10972800" cy="5051509"/>
          </a:xfrm>
        </p:spPr>
        <p:txBody>
          <a:bodyPr>
            <a:normAutofit/>
          </a:bodyPr>
          <a:lstStyle>
            <a:lvl1pPr>
              <a:lnSpc>
                <a:spcPct val="150000"/>
              </a:lnSpc>
              <a:defRPr sz="1800" b="0" i="0">
                <a:latin typeface="Meiryo" charset="-128"/>
                <a:ea typeface="Meiryo" charset="-128"/>
                <a:cs typeface="Meiryo" charset="-128"/>
              </a:defRPr>
            </a:lvl1pPr>
            <a:lvl2pPr>
              <a:lnSpc>
                <a:spcPct val="150000"/>
              </a:lnSpc>
              <a:defRPr sz="1500" b="0" i="0">
                <a:latin typeface="Meiryo" charset="-128"/>
                <a:ea typeface="Meiryo" charset="-128"/>
                <a:cs typeface="Meiryo" charset="-128"/>
              </a:defRPr>
            </a:lvl2pPr>
            <a:lvl3pPr>
              <a:lnSpc>
                <a:spcPct val="150000"/>
              </a:lnSpc>
              <a:defRPr sz="1350" b="0" i="0">
                <a:latin typeface="Meiryo" charset="-128"/>
                <a:ea typeface="Meiryo" charset="-128"/>
                <a:cs typeface="Meiryo" charset="-128"/>
              </a:defRPr>
            </a:lvl3pPr>
            <a:lvl4pPr>
              <a:lnSpc>
                <a:spcPct val="150000"/>
              </a:lnSpc>
              <a:defRPr sz="1200" b="0" i="0">
                <a:latin typeface="Meiryo" charset="-128"/>
                <a:ea typeface="Meiryo" charset="-128"/>
                <a:cs typeface="Meiryo" charset="-128"/>
              </a:defRPr>
            </a:lvl4pPr>
            <a:lvl5pPr>
              <a:lnSpc>
                <a:spcPct val="150000"/>
              </a:lnSpc>
              <a:defRPr sz="1200" b="0" i="0">
                <a:latin typeface="Meiryo" charset="-128"/>
                <a:ea typeface="Meiryo" charset="-128"/>
                <a:cs typeface="Meiryo" charset="-128"/>
              </a:defRPr>
            </a:lvl5p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日付プレースホルダー 3"/>
          <p:cNvSpPr>
            <a:spLocks noGrp="1"/>
          </p:cNvSpPr>
          <p:nvPr>
            <p:ph type="dt" sz="half" idx="10"/>
          </p:nvPr>
        </p:nvSpPr>
        <p:spPr>
          <a:xfrm>
            <a:off x="609600" y="6492878"/>
            <a:ext cx="2844800" cy="365125"/>
          </a:xfrm>
        </p:spPr>
        <p:txBody>
          <a:bodyPr/>
          <a:lstStyle>
            <a:lvl1pPr>
              <a:defRPr b="0" i="0">
                <a:latin typeface="Yu Gothic" charset="-128"/>
                <a:ea typeface="Yu Gothic" charset="-128"/>
                <a:cs typeface="Yu Gothic" charset="-128"/>
              </a:defRPr>
            </a:lvl1pPr>
          </a:lstStyle>
          <a:p>
            <a:fld id="{A49260FD-A57C-BD40-8128-4507A04318CB}" type="datetime1">
              <a:rPr lang="ja-JP" altLang="en-US" smtClean="0"/>
              <a:t>2017/7/19</a:t>
            </a:fld>
            <a:endParaRPr lang="ja-JP" altLang="en-US"/>
          </a:p>
        </p:txBody>
      </p:sp>
      <p:sp>
        <p:nvSpPr>
          <p:cNvPr id="5" name="フッター プレースホルダー 4"/>
          <p:cNvSpPr>
            <a:spLocks noGrp="1"/>
          </p:cNvSpPr>
          <p:nvPr>
            <p:ph type="ftr" sz="quarter" idx="11"/>
          </p:nvPr>
        </p:nvSpPr>
        <p:spPr>
          <a:xfrm>
            <a:off x="4165600" y="6486000"/>
            <a:ext cx="3860800" cy="365125"/>
          </a:xfrm>
        </p:spPr>
        <p:txBody>
          <a:bodyPr/>
          <a:lstStyle>
            <a:lvl1pPr>
              <a:defRPr b="0" i="0">
                <a:latin typeface="Yu Gothic" charset="-128"/>
                <a:ea typeface="Yu Gothic" charset="-128"/>
                <a:cs typeface="Yu Gothic" charset="-128"/>
              </a:defRPr>
            </a:lvl1pPr>
          </a:lstStyle>
          <a:p>
            <a:endParaRPr lang="ja-JP" altLang="en-US" dirty="0"/>
          </a:p>
        </p:txBody>
      </p:sp>
      <p:sp>
        <p:nvSpPr>
          <p:cNvPr id="6" name="スライド番号プレースホルダー 5"/>
          <p:cNvSpPr>
            <a:spLocks noGrp="1"/>
          </p:cNvSpPr>
          <p:nvPr>
            <p:ph type="sldNum" sz="quarter" idx="12"/>
          </p:nvPr>
        </p:nvSpPr>
        <p:spPr>
          <a:xfrm>
            <a:off x="8737600" y="6492878"/>
            <a:ext cx="2844800" cy="365125"/>
          </a:xfrm>
        </p:spPr>
        <p:txBody>
          <a:bodyPr/>
          <a:lstStyle>
            <a:lvl1pPr>
              <a:defRPr b="0" i="0">
                <a:latin typeface="Yu Gothic" charset="-128"/>
                <a:ea typeface="Yu Gothic" charset="-128"/>
                <a:cs typeface="Yu Gothic" charset="-128"/>
              </a:defRPr>
            </a:lvl1pPr>
          </a:lstStyle>
          <a:p>
            <a:fld id="{419F4E4A-EFCF-164D-B5DE-4F895030466D}" type="slidenum">
              <a:rPr lang="ja-JP" altLang="en-US" smtClean="0"/>
              <a:pPr/>
              <a:t>‹#›</a:t>
            </a:fld>
            <a:endParaRPr lang="ja-JP" altLang="en-US"/>
          </a:p>
        </p:txBody>
      </p:sp>
    </p:spTree>
    <p:extLst>
      <p:ext uri="{BB962C8B-B14F-4D97-AF65-F5344CB8AC3E}">
        <p14:creationId xmlns:p14="http://schemas.microsoft.com/office/powerpoint/2010/main" val="308978498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bg>
      <p:bgPr>
        <a:solidFill>
          <a:schemeClr val="bg1">
            <a:lumMod val="95000"/>
          </a:schemeClr>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868362"/>
          </a:xfrm>
          <a:noFill/>
        </p:spPr>
        <p:txBody>
          <a:bodyPr anchor="b">
            <a:normAutofit/>
          </a:bodyPr>
          <a:lstStyle>
            <a:lvl1pPr algn="l">
              <a:defRPr sz="2400" b="0" i="0">
                <a:solidFill>
                  <a:schemeClr val="tx2"/>
                </a:solidFill>
                <a:latin typeface="Meiryo" charset="-128"/>
                <a:ea typeface="Meiryo" charset="-128"/>
                <a:cs typeface="Meiryo" charset="-128"/>
              </a:defRPr>
            </a:lvl1p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idx="1"/>
          </p:nvPr>
        </p:nvSpPr>
        <p:spPr>
          <a:xfrm>
            <a:off x="609600" y="1397003"/>
            <a:ext cx="10972800" cy="4729163"/>
          </a:xfrm>
        </p:spPr>
        <p:txBody>
          <a:bodyPr>
            <a:normAutofit/>
          </a:bodyPr>
          <a:lstStyle>
            <a:lvl1pPr>
              <a:defRPr sz="1800" b="0" i="0">
                <a:latin typeface="Meiryo" charset="-128"/>
                <a:ea typeface="Meiryo" charset="-128"/>
                <a:cs typeface="Meiryo" charset="-128"/>
              </a:defRPr>
            </a:lvl1pPr>
            <a:lvl2pPr>
              <a:defRPr sz="1500" b="0" i="0">
                <a:latin typeface="Meiryo" charset="-128"/>
                <a:ea typeface="Meiryo" charset="-128"/>
                <a:cs typeface="Meiryo" charset="-128"/>
              </a:defRPr>
            </a:lvl2pPr>
            <a:lvl3pPr>
              <a:defRPr sz="1350" b="0" i="0">
                <a:latin typeface="Meiryo" charset="-128"/>
                <a:ea typeface="Meiryo" charset="-128"/>
                <a:cs typeface="Meiryo" charset="-128"/>
              </a:defRPr>
            </a:lvl3pPr>
            <a:lvl4pPr>
              <a:defRPr sz="1200" b="0" i="0">
                <a:latin typeface="Meiryo" charset="-128"/>
                <a:ea typeface="Meiryo" charset="-128"/>
                <a:cs typeface="Meiryo" charset="-128"/>
              </a:defRPr>
            </a:lvl4pPr>
            <a:lvl5pPr>
              <a:defRPr sz="1200" b="0" i="0">
                <a:latin typeface="Meiryo" charset="-128"/>
                <a:ea typeface="Meiryo" charset="-128"/>
                <a:cs typeface="Meiryo" charset="-128"/>
              </a:defRPr>
            </a:lvl5p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日付プレースホルダー 3"/>
          <p:cNvSpPr>
            <a:spLocks noGrp="1"/>
          </p:cNvSpPr>
          <p:nvPr>
            <p:ph type="dt" sz="half" idx="10"/>
          </p:nvPr>
        </p:nvSpPr>
        <p:spPr>
          <a:xfrm>
            <a:off x="609600" y="6492878"/>
            <a:ext cx="2844800" cy="365125"/>
          </a:xfrm>
        </p:spPr>
        <p:txBody>
          <a:bodyPr/>
          <a:lstStyle>
            <a:lvl1pPr>
              <a:defRPr b="0" i="0">
                <a:latin typeface="Yu Gothic" charset="-128"/>
                <a:ea typeface="Yu Gothic" charset="-128"/>
                <a:cs typeface="Yu Gothic" charset="-128"/>
              </a:defRPr>
            </a:lvl1pPr>
          </a:lstStyle>
          <a:p>
            <a:fld id="{A49260FD-A57C-BD40-8128-4507A04318CB}" type="datetime1">
              <a:rPr lang="ja-JP" altLang="en-US" smtClean="0"/>
              <a:t>2017/7/19</a:t>
            </a:fld>
            <a:endParaRPr lang="ja-JP" altLang="en-US"/>
          </a:p>
        </p:txBody>
      </p:sp>
      <p:sp>
        <p:nvSpPr>
          <p:cNvPr id="5" name="フッター プレースホルダー 4"/>
          <p:cNvSpPr>
            <a:spLocks noGrp="1"/>
          </p:cNvSpPr>
          <p:nvPr>
            <p:ph type="ftr" sz="quarter" idx="11"/>
          </p:nvPr>
        </p:nvSpPr>
        <p:spPr>
          <a:xfrm>
            <a:off x="4165600" y="6486000"/>
            <a:ext cx="3860800" cy="365125"/>
          </a:xfrm>
        </p:spPr>
        <p:txBody>
          <a:bodyPr/>
          <a:lstStyle>
            <a:lvl1pPr>
              <a:defRPr b="0" i="0">
                <a:latin typeface="Yu Gothic" charset="-128"/>
                <a:ea typeface="Yu Gothic" charset="-128"/>
                <a:cs typeface="Yu Gothic" charset="-128"/>
              </a:defRPr>
            </a:lvl1pPr>
          </a:lstStyle>
          <a:p>
            <a:endParaRPr lang="ja-JP" altLang="en-US" dirty="0"/>
          </a:p>
        </p:txBody>
      </p:sp>
      <p:sp>
        <p:nvSpPr>
          <p:cNvPr id="6" name="スライド番号プレースホルダー 5"/>
          <p:cNvSpPr>
            <a:spLocks noGrp="1"/>
          </p:cNvSpPr>
          <p:nvPr>
            <p:ph type="sldNum" sz="quarter" idx="12"/>
          </p:nvPr>
        </p:nvSpPr>
        <p:spPr>
          <a:xfrm>
            <a:off x="8737600" y="6492878"/>
            <a:ext cx="2844800" cy="365125"/>
          </a:xfrm>
        </p:spPr>
        <p:txBody>
          <a:bodyPr/>
          <a:lstStyle>
            <a:lvl1pPr>
              <a:defRPr b="0" i="0">
                <a:latin typeface="Yu Gothic" charset="-128"/>
                <a:ea typeface="Yu Gothic" charset="-128"/>
                <a:cs typeface="Yu Gothic" charset="-128"/>
              </a:defRPr>
            </a:lvl1pPr>
          </a:lstStyle>
          <a:p>
            <a:fld id="{419F4E4A-EFCF-164D-B5DE-4F895030466D}" type="slidenum">
              <a:rPr lang="ja-JP" altLang="en-US" smtClean="0"/>
              <a:pPr/>
              <a:t>‹#›</a:t>
            </a:fld>
            <a:endParaRPr lang="ja-JP" altLang="en-US"/>
          </a:p>
        </p:txBody>
      </p:sp>
      <p:cxnSp>
        <p:nvCxnSpPr>
          <p:cNvPr id="8" name="直線コネクタ 7"/>
          <p:cNvCxnSpPr/>
          <p:nvPr userDrawn="1"/>
        </p:nvCxnSpPr>
        <p:spPr>
          <a:xfrm>
            <a:off x="0" y="868362"/>
            <a:ext cx="12192000"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Tree>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963084" y="4406903"/>
            <a:ext cx="10363200" cy="1362075"/>
          </a:xfrm>
          <a:solidFill>
            <a:schemeClr val="tx2"/>
          </a:solidFill>
        </p:spPr>
        <p:txBody>
          <a:bodyPr anchor="ctr"/>
          <a:lstStyle>
            <a:lvl1pPr algn="r">
              <a:defRPr sz="3000" b="0" cap="all">
                <a:solidFill>
                  <a:schemeClr val="bg1"/>
                </a:solidFill>
                <a:latin typeface="Meiryo" charset="-128"/>
                <a:ea typeface="Meiryo" charset="-128"/>
                <a:cs typeface="Meiryo" charset="-128"/>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963084" y="2906713"/>
            <a:ext cx="10363200" cy="1500187"/>
          </a:xfrm>
        </p:spPr>
        <p:txBody>
          <a:bodyPr anchor="b"/>
          <a:lstStyle>
            <a:lvl1pPr marL="0" indent="0">
              <a:buNone/>
              <a:defRPr sz="1500">
                <a:solidFill>
                  <a:schemeClr val="tx1">
                    <a:tint val="75000"/>
                  </a:schemeClr>
                </a:solidFill>
                <a:latin typeface="Meiryo" charset="-128"/>
                <a:ea typeface="Meiryo" charset="-128"/>
                <a:cs typeface="Meiryo" charset="-128"/>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E572666E-DFF8-3844-8A72-F833559E6225}" type="datetime1">
              <a:rPr kumimoji="1" lang="ja-JP" altLang="en-US" smtClean="0"/>
              <a:t>2017/7/19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19F4E4A-EFCF-164D-B5DE-4F895030466D}" type="slidenum">
              <a:rPr kumimoji="1" lang="ja-JP" altLang="en-US" smtClean="0"/>
              <a:t>‹#›</a:t>
            </a:fld>
            <a:endParaRPr kumimoji="1" lang="ja-JP" altLang="en-US"/>
          </a:p>
        </p:txBody>
      </p:sp>
    </p:spTree>
    <p:extLst>
      <p:ext uri="{BB962C8B-B14F-4D97-AF65-F5344CB8AC3E}">
        <p14:creationId xmlns:p14="http://schemas.microsoft.com/office/powerpoint/2010/main" val="12121722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609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97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3BB41303-2A7D-BC42-A5E9-83A7F9A6D9FE}" type="datetime1">
              <a:rPr kumimoji="1" lang="ja-JP" altLang="en-US" smtClean="0"/>
              <a:t>2017/7/19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19F4E4A-EFCF-164D-B5DE-4F895030466D}" type="slidenum">
              <a:rPr kumimoji="1" lang="ja-JP" altLang="en-US" smtClean="0"/>
              <a:t>‹#›</a:t>
            </a:fld>
            <a:endParaRPr kumimoji="1" lang="ja-JP" altLang="en-US"/>
          </a:p>
        </p:txBody>
      </p:sp>
    </p:spTree>
    <p:extLst>
      <p:ext uri="{BB962C8B-B14F-4D97-AF65-F5344CB8AC3E}">
        <p14:creationId xmlns:p14="http://schemas.microsoft.com/office/powerpoint/2010/main" val="66159169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609600" y="1535113"/>
            <a:ext cx="5386917"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609600"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93369" y="1535113"/>
            <a:ext cx="538903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93369"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18C8A669-5537-4F43-A640-35B1FA7F8BB5}" type="datetime1">
              <a:rPr kumimoji="1" lang="ja-JP" altLang="en-US" smtClean="0"/>
              <a:t>2017/7/19</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19F4E4A-EFCF-164D-B5DE-4F895030466D}" type="slidenum">
              <a:rPr kumimoji="1" lang="ja-JP" altLang="en-US" smtClean="0"/>
              <a:t>‹#›</a:t>
            </a:fld>
            <a:endParaRPr kumimoji="1" lang="ja-JP" altLang="en-US"/>
          </a:p>
        </p:txBody>
      </p:sp>
    </p:spTree>
    <p:extLst>
      <p:ext uri="{BB962C8B-B14F-4D97-AF65-F5344CB8AC3E}">
        <p14:creationId xmlns:p14="http://schemas.microsoft.com/office/powerpoint/2010/main" val="2759255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C708E77D-1FF5-8241-B63A-FA466B8161C3}" type="datetime1">
              <a:rPr kumimoji="1" lang="ja-JP" altLang="en-US" smtClean="0"/>
              <a:t>2017/7/19</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19F4E4A-EFCF-164D-B5DE-4F895030466D}" type="slidenum">
              <a:rPr kumimoji="1" lang="ja-JP" altLang="en-US" smtClean="0"/>
              <a:t>‹#›</a:t>
            </a:fld>
            <a:endParaRPr kumimoji="1" lang="ja-JP" altLang="en-US"/>
          </a:p>
        </p:txBody>
      </p:sp>
    </p:spTree>
    <p:extLst>
      <p:ext uri="{BB962C8B-B14F-4D97-AF65-F5344CB8AC3E}">
        <p14:creationId xmlns:p14="http://schemas.microsoft.com/office/powerpoint/2010/main" val="401533697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ECE8CC6A-8F8C-1849-966E-16AB1373C664}" type="datetime1">
              <a:rPr kumimoji="1" lang="ja-JP" altLang="en-US" smtClean="0"/>
              <a:t>2017/7/19</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19F4E4A-EFCF-164D-B5DE-4F895030466D}" type="slidenum">
              <a:rPr kumimoji="1" lang="ja-JP" altLang="en-US" smtClean="0"/>
              <a:t>‹#›</a:t>
            </a:fld>
            <a:endParaRPr kumimoji="1" lang="ja-JP" altLang="en-US"/>
          </a:p>
        </p:txBody>
      </p:sp>
    </p:spTree>
    <p:extLst>
      <p:ext uri="{BB962C8B-B14F-4D97-AF65-F5344CB8AC3E}">
        <p14:creationId xmlns:p14="http://schemas.microsoft.com/office/powerpoint/2010/main" val="307905099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2" y="273050"/>
            <a:ext cx="4011084" cy="1162050"/>
          </a:xfrm>
        </p:spPr>
        <p:txBody>
          <a:bodyPr anchor="b"/>
          <a:lstStyle>
            <a:lvl1pPr algn="l">
              <a:defRPr sz="15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4766733" y="273053"/>
            <a:ext cx="681566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609602" y="1435103"/>
            <a:ext cx="4011084"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66890BCA-DA64-B442-BE5F-5C663AF7EFD1}" type="datetime1">
              <a:rPr kumimoji="1" lang="ja-JP" altLang="en-US" smtClean="0"/>
              <a:t>2017/7/19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19F4E4A-EFCF-164D-B5DE-4F895030466D}" type="slidenum">
              <a:rPr kumimoji="1" lang="ja-JP" altLang="en-US" smtClean="0"/>
              <a:t>‹#›</a:t>
            </a:fld>
            <a:endParaRPr kumimoji="1" lang="ja-JP" altLang="en-US"/>
          </a:p>
        </p:txBody>
      </p:sp>
    </p:spTree>
    <p:extLst>
      <p:ext uri="{BB962C8B-B14F-4D97-AF65-F5344CB8AC3E}">
        <p14:creationId xmlns:p14="http://schemas.microsoft.com/office/powerpoint/2010/main" val="70409593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日付プレースホルダー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900" b="0" i="0">
                <a:solidFill>
                  <a:schemeClr val="tx1">
                    <a:tint val="75000"/>
                  </a:schemeClr>
                </a:solidFill>
                <a:latin typeface="Yu Gothic" charset="-128"/>
                <a:ea typeface="Yu Gothic" charset="-128"/>
                <a:cs typeface="Yu Gothic" charset="-128"/>
              </a:defRPr>
            </a:lvl1pPr>
          </a:lstStyle>
          <a:p>
            <a:fld id="{31CCF78F-41AD-2F44-B5FE-ABEDE2EC161D}" type="datetime1">
              <a:rPr lang="ja-JP" altLang="en-US" smtClean="0"/>
              <a:t>2017/7/19</a:t>
            </a:fld>
            <a:endParaRPr lang="ja-JP" altLang="en-US"/>
          </a:p>
        </p:txBody>
      </p:sp>
      <p:sp>
        <p:nvSpPr>
          <p:cNvPr id="5" name="フッター プレースホルダー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900" b="0" i="0">
                <a:solidFill>
                  <a:schemeClr val="tx1">
                    <a:tint val="75000"/>
                  </a:schemeClr>
                </a:solidFill>
                <a:latin typeface="Yu Gothic" charset="-128"/>
                <a:ea typeface="Yu Gothic" charset="-128"/>
                <a:cs typeface="Yu Gothic" charset="-128"/>
              </a:defRPr>
            </a:lvl1pPr>
          </a:lstStyle>
          <a:p>
            <a:endParaRPr lang="ja-JP" altLang="en-US"/>
          </a:p>
        </p:txBody>
      </p:sp>
      <p:sp>
        <p:nvSpPr>
          <p:cNvPr id="6" name="スライド番号プレースホルダー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900" b="0" i="0">
                <a:solidFill>
                  <a:schemeClr val="tx1">
                    <a:tint val="75000"/>
                  </a:schemeClr>
                </a:solidFill>
                <a:latin typeface="Yu Gothic" charset="-128"/>
                <a:ea typeface="Yu Gothic" charset="-128"/>
                <a:cs typeface="Yu Gothic" charset="-128"/>
              </a:defRPr>
            </a:lvl1pPr>
          </a:lstStyle>
          <a:p>
            <a:fld id="{419F4E4A-EFCF-164D-B5DE-4F895030466D}" type="slidenum">
              <a:rPr lang="ja-JP" altLang="en-US" smtClean="0"/>
              <a:pPr/>
              <a:t>‹#›</a:t>
            </a:fld>
            <a:endParaRPr lang="ja-JP" altLang="en-US"/>
          </a:p>
        </p:txBody>
      </p:sp>
    </p:spTree>
    <p:extLst>
      <p:ext uri="{BB962C8B-B14F-4D97-AF65-F5344CB8AC3E}">
        <p14:creationId xmlns:p14="http://schemas.microsoft.com/office/powerpoint/2010/main" val="2608362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iming>
    <p:tnLst>
      <p:par>
        <p:cTn id="1" dur="indefinite" restart="never" nodeType="tmRoot"/>
      </p:par>
    </p:tnLst>
  </p:timing>
  <p:hf hdr="0" ftr="0" dt="0"/>
  <p:txStyles>
    <p:titleStyle>
      <a:lvl1pPr algn="ctr" defTabSz="342900" rtl="0" eaLnBrk="1" latinLnBrk="0" hangingPunct="1">
        <a:spcBef>
          <a:spcPct val="0"/>
        </a:spcBef>
        <a:buNone/>
        <a:defRPr kumimoji="1" sz="3300" b="0" i="0" kern="1200">
          <a:solidFill>
            <a:schemeClr val="tx1"/>
          </a:solidFill>
          <a:latin typeface="Yu Gothic" charset="-128"/>
          <a:ea typeface="Yu Gothic" charset="-128"/>
          <a:cs typeface="Yu Gothic" charset="-128"/>
        </a:defRPr>
      </a:lvl1pPr>
    </p:titleStyle>
    <p:bodyStyle>
      <a:lvl1pPr marL="257175" indent="-257175" algn="l" defTabSz="342900" rtl="0" eaLnBrk="1" latinLnBrk="0" hangingPunct="1">
        <a:spcBef>
          <a:spcPct val="20000"/>
        </a:spcBef>
        <a:buFont typeface="Arial"/>
        <a:buChar char="•"/>
        <a:defRPr kumimoji="1" sz="1800" b="0" i="0" kern="1200">
          <a:solidFill>
            <a:schemeClr val="tx1"/>
          </a:solidFill>
          <a:latin typeface="Yu Gothic" charset="-128"/>
          <a:ea typeface="Yu Gothic" charset="-128"/>
          <a:cs typeface="Yu Gothic" charset="-128"/>
        </a:defRPr>
      </a:lvl1pPr>
      <a:lvl2pPr marL="557213" indent="-214313" algn="l" defTabSz="342900" rtl="0" eaLnBrk="1" latinLnBrk="0" hangingPunct="1">
        <a:spcBef>
          <a:spcPct val="20000"/>
        </a:spcBef>
        <a:buFont typeface="Arial"/>
        <a:buChar char="–"/>
        <a:defRPr kumimoji="1" sz="1500" b="0" i="0" kern="1200">
          <a:solidFill>
            <a:schemeClr val="tx1"/>
          </a:solidFill>
          <a:latin typeface="Yu Gothic" charset="-128"/>
          <a:ea typeface="Yu Gothic" charset="-128"/>
          <a:cs typeface="Yu Gothic" charset="-128"/>
        </a:defRPr>
      </a:lvl2pPr>
      <a:lvl3pPr marL="857250" indent="-171450" algn="l" defTabSz="342900" rtl="0" eaLnBrk="1" latinLnBrk="0" hangingPunct="1">
        <a:spcBef>
          <a:spcPct val="20000"/>
        </a:spcBef>
        <a:buFont typeface="Arial"/>
        <a:buChar char="•"/>
        <a:defRPr kumimoji="1" sz="1350" b="0" i="0" kern="1200">
          <a:solidFill>
            <a:schemeClr val="tx1"/>
          </a:solidFill>
          <a:latin typeface="Yu Gothic" charset="-128"/>
          <a:ea typeface="Yu Gothic" charset="-128"/>
          <a:cs typeface="Yu Gothic" charset="-128"/>
        </a:defRPr>
      </a:lvl3pPr>
      <a:lvl4pPr marL="1200150" indent="-171450" algn="l" defTabSz="342900" rtl="0" eaLnBrk="1" latinLnBrk="0" hangingPunct="1">
        <a:spcBef>
          <a:spcPct val="20000"/>
        </a:spcBef>
        <a:buFont typeface="Arial"/>
        <a:buChar char="–"/>
        <a:defRPr kumimoji="1" sz="1200" b="0" i="0" kern="1200">
          <a:solidFill>
            <a:schemeClr val="tx1"/>
          </a:solidFill>
          <a:latin typeface="Yu Gothic" charset="-128"/>
          <a:ea typeface="Yu Gothic" charset="-128"/>
          <a:cs typeface="Yu Gothic" charset="-128"/>
        </a:defRPr>
      </a:lvl4pPr>
      <a:lvl5pPr marL="1543050" indent="-171450" algn="l" defTabSz="342900" rtl="0" eaLnBrk="1" latinLnBrk="0" hangingPunct="1">
        <a:spcBef>
          <a:spcPct val="20000"/>
        </a:spcBef>
        <a:buFont typeface="Arial"/>
        <a:buChar char="»"/>
        <a:defRPr kumimoji="1" sz="1200" b="0" i="0" kern="1200">
          <a:solidFill>
            <a:schemeClr val="tx1"/>
          </a:solidFill>
          <a:latin typeface="Yu Gothic" charset="-128"/>
          <a:ea typeface="Yu Gothic" charset="-128"/>
          <a:cs typeface="Yu Gothic" charset="-128"/>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p:bodyStyle>
    <p:otherStyle>
      <a:defPPr>
        <a:defRPr lang="ja-JP"/>
      </a:defPPr>
      <a:lvl1pPr marL="0" algn="l" defTabSz="342900" rtl="0" eaLnBrk="1" latinLnBrk="0" hangingPunct="1">
        <a:defRPr kumimoji="1" sz="1350" kern="1200">
          <a:solidFill>
            <a:schemeClr val="tx1"/>
          </a:solidFill>
          <a:latin typeface="+mn-lt"/>
          <a:ea typeface="+mn-ea"/>
          <a:cs typeface="+mn-cs"/>
        </a:defRPr>
      </a:lvl1pPr>
      <a:lvl2pPr marL="342900" algn="l" defTabSz="342900" rtl="0" eaLnBrk="1" latinLnBrk="0" hangingPunct="1">
        <a:defRPr kumimoji="1" sz="1350" kern="1200">
          <a:solidFill>
            <a:schemeClr val="tx1"/>
          </a:solidFill>
          <a:latin typeface="+mn-lt"/>
          <a:ea typeface="+mn-ea"/>
          <a:cs typeface="+mn-cs"/>
        </a:defRPr>
      </a:lvl2pPr>
      <a:lvl3pPr marL="685800" algn="l" defTabSz="342900" rtl="0" eaLnBrk="1" latinLnBrk="0" hangingPunct="1">
        <a:defRPr kumimoji="1" sz="1350" kern="1200">
          <a:solidFill>
            <a:schemeClr val="tx1"/>
          </a:solidFill>
          <a:latin typeface="+mn-lt"/>
          <a:ea typeface="+mn-ea"/>
          <a:cs typeface="+mn-cs"/>
        </a:defRPr>
      </a:lvl3pPr>
      <a:lvl4pPr marL="1028700" algn="l" defTabSz="342900" rtl="0" eaLnBrk="1" latinLnBrk="0" hangingPunct="1">
        <a:defRPr kumimoji="1" sz="1350" kern="1200">
          <a:solidFill>
            <a:schemeClr val="tx1"/>
          </a:solidFill>
          <a:latin typeface="+mn-lt"/>
          <a:ea typeface="+mn-ea"/>
          <a:cs typeface="+mn-cs"/>
        </a:defRPr>
      </a:lvl4pPr>
      <a:lvl5pPr marL="1371600" algn="l" defTabSz="342900" rtl="0" eaLnBrk="1" latinLnBrk="0" hangingPunct="1">
        <a:defRPr kumimoji="1" sz="1350" kern="1200">
          <a:solidFill>
            <a:schemeClr val="tx1"/>
          </a:solidFill>
          <a:latin typeface="+mn-lt"/>
          <a:ea typeface="+mn-ea"/>
          <a:cs typeface="+mn-cs"/>
        </a:defRPr>
      </a:lvl5pPr>
      <a:lvl6pPr marL="1714500" algn="l" defTabSz="342900" rtl="0" eaLnBrk="1" latinLnBrk="0" hangingPunct="1">
        <a:defRPr kumimoji="1" sz="1350" kern="1200">
          <a:solidFill>
            <a:schemeClr val="tx1"/>
          </a:solidFill>
          <a:latin typeface="+mn-lt"/>
          <a:ea typeface="+mn-ea"/>
          <a:cs typeface="+mn-cs"/>
        </a:defRPr>
      </a:lvl6pPr>
      <a:lvl7pPr marL="2057400" algn="l" defTabSz="342900" rtl="0" eaLnBrk="1" latinLnBrk="0" hangingPunct="1">
        <a:defRPr kumimoji="1" sz="1350" kern="1200">
          <a:solidFill>
            <a:schemeClr val="tx1"/>
          </a:solidFill>
          <a:latin typeface="+mn-lt"/>
          <a:ea typeface="+mn-ea"/>
          <a:cs typeface="+mn-cs"/>
        </a:defRPr>
      </a:lvl7pPr>
      <a:lvl8pPr marL="2400300" algn="l" defTabSz="342900" rtl="0" eaLnBrk="1" latinLnBrk="0" hangingPunct="1">
        <a:defRPr kumimoji="1" sz="1350" kern="1200">
          <a:solidFill>
            <a:schemeClr val="tx1"/>
          </a:solidFill>
          <a:latin typeface="+mn-lt"/>
          <a:ea typeface="+mn-ea"/>
          <a:cs typeface="+mn-cs"/>
        </a:defRPr>
      </a:lvl8pPr>
      <a:lvl9pPr marL="2743200" algn="l" defTabSz="3429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5" Type="http://schemas.openxmlformats.org/officeDocument/2006/relationships/image" Target="../media/image4.tiff"/><Relationship Id="rId6" Type="http://schemas.openxmlformats.org/officeDocument/2006/relationships/image" Target="../media/image5.tiff"/><Relationship Id="rId7"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1" Type="http://schemas.openxmlformats.org/officeDocument/2006/relationships/image" Target="../media/image12.tiff"/><Relationship Id="rId12" Type="http://schemas.openxmlformats.org/officeDocument/2006/relationships/image" Target="../media/image6.tiff"/><Relationship Id="rId13" Type="http://schemas.openxmlformats.org/officeDocument/2006/relationships/image" Target="../media/image13.tiff"/><Relationship Id="rId14"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image" Target="../media/image7.tiff"/><Relationship Id="rId3" Type="http://schemas.openxmlformats.org/officeDocument/2006/relationships/image" Target="../media/image1.tiff"/><Relationship Id="rId4" Type="http://schemas.openxmlformats.org/officeDocument/2006/relationships/image" Target="../media/image2.tiff"/><Relationship Id="rId5" Type="http://schemas.openxmlformats.org/officeDocument/2006/relationships/image" Target="../media/image3.tiff"/><Relationship Id="rId6" Type="http://schemas.openxmlformats.org/officeDocument/2006/relationships/image" Target="../media/image8.tiff"/><Relationship Id="rId7" Type="http://schemas.openxmlformats.org/officeDocument/2006/relationships/image" Target="../media/image9.tiff"/><Relationship Id="rId8" Type="http://schemas.openxmlformats.org/officeDocument/2006/relationships/image" Target="../media/image10.tiff"/><Relationship Id="rId9" Type="http://schemas.openxmlformats.org/officeDocument/2006/relationships/image" Target="../media/image11.tiff"/><Relationship Id="rId10" Type="http://schemas.openxmlformats.org/officeDocument/2006/relationships/image" Target="../media/image5.tiff"/></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8.tiff"/><Relationship Id="rId6" Type="http://schemas.openxmlformats.org/officeDocument/2006/relationships/image" Target="../media/image9.tiff"/><Relationship Id="rId7" Type="http://schemas.openxmlformats.org/officeDocument/2006/relationships/image" Target="../media/image10.tiff"/><Relationship Id="rId8"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ctrTitle"/>
          </p:nvPr>
        </p:nvSpPr>
        <p:spPr>
          <a:xfrm>
            <a:off x="1881717" y="2765426"/>
            <a:ext cx="8100484" cy="906463"/>
          </a:xfrm>
        </p:spPr>
        <p:txBody>
          <a:bodyPr>
            <a:noAutofit/>
          </a:bodyPr>
          <a:lstStyle/>
          <a:p>
            <a:r>
              <a:rPr lang="en-US" altLang="ja-JP" sz="2000" dirty="0"/>
              <a:t>Web</a:t>
            </a:r>
            <a:r>
              <a:rPr lang="ja-JP" altLang="en-US" sz="2000" dirty="0"/>
              <a:t>工学とビジネスモデル</a:t>
            </a:r>
            <a:r>
              <a:rPr lang="en-US" altLang="ja-JP" sz="2000" dirty="0"/>
              <a:t/>
            </a:r>
            <a:br>
              <a:rPr lang="en-US" altLang="ja-JP" sz="2000" dirty="0"/>
            </a:br>
            <a:r>
              <a:rPr lang="en-US" altLang="ja-JP" sz="4000" dirty="0" smtClean="0"/>
              <a:t>Job Collector</a:t>
            </a:r>
            <a:endParaRPr lang="ja-JP" altLang="en-US" sz="8000" dirty="0"/>
          </a:p>
        </p:txBody>
      </p:sp>
      <p:sp>
        <p:nvSpPr>
          <p:cNvPr id="8" name="サブタイトル 7"/>
          <p:cNvSpPr>
            <a:spLocks noGrp="1"/>
          </p:cNvSpPr>
          <p:nvPr>
            <p:ph type="subTitle" idx="1"/>
          </p:nvPr>
        </p:nvSpPr>
        <p:spPr>
          <a:xfrm>
            <a:off x="3172048" y="3854450"/>
            <a:ext cx="6810153" cy="1663848"/>
          </a:xfrm>
        </p:spPr>
        <p:txBody>
          <a:bodyPr>
            <a:noAutofit/>
          </a:bodyPr>
          <a:lstStyle/>
          <a:p>
            <a:r>
              <a:rPr lang="en-US" altLang="ja-JP" dirty="0" smtClean="0">
                <a:solidFill>
                  <a:schemeClr val="tx1"/>
                </a:solidFill>
              </a:rPr>
              <a:t>2017/07/19</a:t>
            </a:r>
          </a:p>
          <a:p>
            <a:r>
              <a:rPr lang="en-US" altLang="ja-JP" dirty="0" smtClean="0">
                <a:solidFill>
                  <a:schemeClr val="tx1"/>
                </a:solidFill>
              </a:rPr>
              <a:t>D</a:t>
            </a:r>
            <a:r>
              <a:rPr lang="ja-JP" altLang="en-US" dirty="0" smtClean="0">
                <a:solidFill>
                  <a:schemeClr val="tx1"/>
                </a:solidFill>
              </a:rPr>
              <a:t>班</a:t>
            </a:r>
            <a:endParaRPr lang="en-US" altLang="ja-JP" dirty="0" smtClean="0">
              <a:solidFill>
                <a:schemeClr val="tx1"/>
              </a:solidFill>
            </a:endParaRPr>
          </a:p>
          <a:p>
            <a:r>
              <a:rPr lang="ja-JP" altLang="en-US" dirty="0" smtClean="0">
                <a:solidFill>
                  <a:schemeClr val="tx1"/>
                </a:solidFill>
              </a:rPr>
              <a:t>中川大海</a:t>
            </a:r>
            <a:endParaRPr lang="en-US" altLang="ja-JP" dirty="0" smtClean="0">
              <a:solidFill>
                <a:schemeClr val="tx1"/>
              </a:solidFill>
            </a:endParaRPr>
          </a:p>
          <a:p>
            <a:r>
              <a:rPr lang="ja-JP" altLang="en-US" dirty="0" smtClean="0">
                <a:solidFill>
                  <a:schemeClr val="tx1"/>
                </a:solidFill>
              </a:rPr>
              <a:t>梶村</a:t>
            </a:r>
            <a:endParaRPr lang="en-US" altLang="ja-JP" dirty="0" smtClean="0">
              <a:solidFill>
                <a:schemeClr val="tx1"/>
              </a:solidFill>
            </a:endParaRPr>
          </a:p>
          <a:p>
            <a:r>
              <a:rPr lang="ja-JP" altLang="en-US" dirty="0" smtClean="0">
                <a:solidFill>
                  <a:schemeClr val="tx1"/>
                </a:solidFill>
              </a:rPr>
              <a:t>吉鷹</a:t>
            </a:r>
            <a:endParaRPr lang="en-US" altLang="ja-JP" dirty="0" smtClean="0">
              <a:solidFill>
                <a:schemeClr val="tx1"/>
              </a:solidFill>
            </a:endParaRPr>
          </a:p>
          <a:p>
            <a:r>
              <a:rPr lang="ja-JP" altLang="en-US" dirty="0" smtClean="0">
                <a:solidFill>
                  <a:schemeClr val="tx1"/>
                </a:solidFill>
              </a:rPr>
              <a:t>毛</a:t>
            </a:r>
            <a:endParaRPr lang="en-US" altLang="ja-JP" dirty="0" smtClean="0">
              <a:solidFill>
                <a:schemeClr val="tx1"/>
              </a:solidFill>
            </a:endParaRPr>
          </a:p>
        </p:txBody>
      </p:sp>
    </p:spTree>
    <p:extLst>
      <p:ext uri="{BB962C8B-B14F-4D97-AF65-F5344CB8AC3E}">
        <p14:creationId xmlns:p14="http://schemas.microsoft.com/office/powerpoint/2010/main" val="1837092459"/>
      </p:ext>
    </p:extLst>
  </p:cSld>
  <p:clrMapOvr>
    <a:masterClrMapping/>
  </p:clrMapOvr>
  <mc:AlternateContent xmlns:mc="http://schemas.openxmlformats.org/markup-compatibility/2006" xmlns:p14="http://schemas.microsoft.com/office/powerpoint/2010/main">
    <mc:Choice Requires="p14">
      <p:transition spd="slow" p14:dur="2000" advTm="12506"/>
    </mc:Choice>
    <mc:Fallback xmlns="">
      <p:transition spd="slow" advTm="12506"/>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まとめ</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web</a:t>
            </a:r>
            <a:r>
              <a:rPr kumimoji="1" lang="ja-JP" altLang="en-US" dirty="0" smtClean="0"/>
              <a:t>上に散乱・氾濫している就活情報を収集し、一元的に提供することで、学生の就職活動をより円滑に進めることを可能に</a:t>
            </a:r>
            <a:r>
              <a:rPr kumimoji="1" lang="ja-JP" altLang="en-US" dirty="0" smtClean="0"/>
              <a:t>する</a:t>
            </a:r>
            <a:r>
              <a:rPr lang="en-US" altLang="ja-JP" dirty="0" smtClean="0"/>
              <a:t>web</a:t>
            </a:r>
            <a:r>
              <a:rPr kumimoji="1" lang="ja-JP" altLang="en-US" dirty="0" smtClean="0"/>
              <a:t>サービスを</a:t>
            </a:r>
            <a:r>
              <a:rPr kumimoji="1" lang="ja-JP" altLang="en-US" dirty="0" smtClean="0"/>
              <a:t>開発</a:t>
            </a:r>
            <a:endParaRPr kumimoji="1" lang="en-US" altLang="ja-JP" dirty="0" smtClean="0"/>
          </a:p>
          <a:p>
            <a:r>
              <a:rPr lang="ja-JP" altLang="en-US" dirty="0" smtClean="0"/>
              <a:t>情報を収集するだけでなく、膨大なデータに対して機械</a:t>
            </a:r>
            <a:r>
              <a:rPr lang="ja-JP" altLang="en-US" dirty="0" smtClean="0"/>
              <a:t>学習などを</a:t>
            </a:r>
            <a:r>
              <a:rPr lang="ja-JP" altLang="en-US" dirty="0" smtClean="0"/>
              <a:t>用いてユーザに必要な情報を分析・可視化して提供することで、付加価値の高いコンテンツを提供</a:t>
            </a:r>
            <a:endParaRPr lang="en-US" altLang="ja-JP" dirty="0" smtClean="0"/>
          </a:p>
          <a:p>
            <a:r>
              <a:rPr lang="ja-JP" altLang="en-US" dirty="0" smtClean="0"/>
              <a:t>キュレーション元のサイトと提携し、サイト誘導とアフィリエイトの互恵的な関係に基づいた健全なビジネスモデルを構築</a:t>
            </a:r>
            <a:endParaRPr lang="en-US" altLang="ja-JP" dirty="0" smtClean="0"/>
          </a:p>
          <a:p>
            <a:r>
              <a:rPr lang="ja-JP" altLang="en-US" dirty="0" smtClean="0"/>
              <a:t>今後は情報の収集元を拡大することに加え、機械学習などを用いたより高付加価値なコンテンツ提供や情報の検索性向上などを図ることで、より就活生が使いたくなる、使って得をするサイトに</a:t>
            </a:r>
            <a:endParaRPr lang="en-US" altLang="ja-JP" dirty="0" smtClean="0"/>
          </a:p>
        </p:txBody>
      </p:sp>
      <p:sp>
        <p:nvSpPr>
          <p:cNvPr id="4" name="スライド番号プレースホルダー 3"/>
          <p:cNvSpPr>
            <a:spLocks noGrp="1"/>
          </p:cNvSpPr>
          <p:nvPr>
            <p:ph type="sldNum" sz="quarter" idx="12"/>
          </p:nvPr>
        </p:nvSpPr>
        <p:spPr/>
        <p:txBody>
          <a:bodyPr/>
          <a:lstStyle/>
          <a:p>
            <a:fld id="{419F4E4A-EFCF-164D-B5DE-4F895030466D}" type="slidenum">
              <a:rPr lang="ja-JP" altLang="en-US" smtClean="0"/>
              <a:pPr/>
              <a:t>10</a:t>
            </a:fld>
            <a:endParaRPr lang="ja-JP" altLang="en-US"/>
          </a:p>
        </p:txBody>
      </p:sp>
    </p:spTree>
    <p:extLst>
      <p:ext uri="{BB962C8B-B14F-4D97-AF65-F5344CB8AC3E}">
        <p14:creationId xmlns:p14="http://schemas.microsoft.com/office/powerpoint/2010/main" val="550062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サービスの概要</a:t>
            </a:r>
            <a:endParaRPr kumimoji="1" lang="ja-JP" altLang="en-US" dirty="0"/>
          </a:p>
        </p:txBody>
      </p:sp>
      <p:sp>
        <p:nvSpPr>
          <p:cNvPr id="3" name="コンテンツ プレースホルダー 2"/>
          <p:cNvSpPr>
            <a:spLocks noGrp="1"/>
          </p:cNvSpPr>
          <p:nvPr>
            <p:ph idx="1"/>
          </p:nvPr>
        </p:nvSpPr>
        <p:spPr>
          <a:xfrm>
            <a:off x="609600" y="2785730"/>
            <a:ext cx="10972800" cy="3561907"/>
          </a:xfrm>
        </p:spPr>
        <p:txBody>
          <a:bodyPr/>
          <a:lstStyle/>
          <a:p>
            <a:r>
              <a:rPr kumimoji="1" lang="en-US" altLang="ja-JP" dirty="0" smtClean="0"/>
              <a:t>web</a:t>
            </a:r>
            <a:r>
              <a:rPr kumimoji="1" lang="ja-JP" altLang="en-US" dirty="0" smtClean="0"/>
              <a:t>上に散乱・氾濫している就活情報を収集し、一元的に提供することで、学生の就職活動</a:t>
            </a:r>
            <a:r>
              <a:rPr kumimoji="1" lang="ja-JP" altLang="en-US" dirty="0" smtClean="0"/>
              <a:t>を円滑化する</a:t>
            </a:r>
            <a:r>
              <a:rPr kumimoji="1" lang="en-US" altLang="ja-JP" dirty="0" smtClean="0"/>
              <a:t>web</a:t>
            </a:r>
            <a:r>
              <a:rPr kumimoji="1" lang="ja-JP" altLang="en-US" dirty="0" smtClean="0"/>
              <a:t>サービスを</a:t>
            </a:r>
            <a:r>
              <a:rPr kumimoji="1" lang="ja-JP" altLang="en-US" dirty="0" smtClean="0"/>
              <a:t>開発</a:t>
            </a:r>
            <a:endParaRPr kumimoji="1" lang="en-US" altLang="ja-JP" dirty="0" smtClean="0"/>
          </a:p>
          <a:p>
            <a:r>
              <a:rPr lang="ja-JP" altLang="en-US" dirty="0" smtClean="0"/>
              <a:t>膨大</a:t>
            </a:r>
            <a:r>
              <a:rPr lang="ja-JP" altLang="en-US" dirty="0" smtClean="0"/>
              <a:t>なデータに対して機械学習を用いてユーザに必要な情報を分析・可視化して提供することで、付加価値の高いコンテンツを提供</a:t>
            </a:r>
            <a:endParaRPr lang="en-US" altLang="ja-JP" dirty="0" smtClean="0"/>
          </a:p>
        </p:txBody>
      </p:sp>
      <p:sp>
        <p:nvSpPr>
          <p:cNvPr id="4" name="スライド番号プレースホルダー 3"/>
          <p:cNvSpPr>
            <a:spLocks noGrp="1"/>
          </p:cNvSpPr>
          <p:nvPr>
            <p:ph type="sldNum" sz="quarter" idx="12"/>
          </p:nvPr>
        </p:nvSpPr>
        <p:spPr/>
        <p:txBody>
          <a:bodyPr/>
          <a:lstStyle/>
          <a:p>
            <a:fld id="{419F4E4A-EFCF-164D-B5DE-4F895030466D}" type="slidenum">
              <a:rPr lang="ja-JP" altLang="en-US" smtClean="0"/>
              <a:pPr/>
              <a:t>2</a:t>
            </a:fld>
            <a:endParaRPr lang="ja-JP" altLang="en-US"/>
          </a:p>
        </p:txBody>
      </p:sp>
      <p:sp>
        <p:nvSpPr>
          <p:cNvPr id="5" name="テキスト ボックス 4"/>
          <p:cNvSpPr txBox="1"/>
          <p:nvPr/>
        </p:nvSpPr>
        <p:spPr>
          <a:xfrm>
            <a:off x="4312660" y="1745504"/>
            <a:ext cx="3060454" cy="646331"/>
          </a:xfrm>
          <a:prstGeom prst="rect">
            <a:avLst/>
          </a:prstGeom>
          <a:noFill/>
        </p:spPr>
        <p:txBody>
          <a:bodyPr wrap="none" rtlCol="0">
            <a:spAutoFit/>
          </a:bodyPr>
          <a:lstStyle/>
          <a:p>
            <a:pPr algn="ctr"/>
            <a:r>
              <a:rPr kumimoji="1" lang="en-US" altLang="ja-JP" sz="3600" smtClean="0">
                <a:latin typeface="Meiryo" charset="-128"/>
                <a:ea typeface="Meiryo" charset="-128"/>
                <a:cs typeface="Meiryo" charset="-128"/>
              </a:rPr>
              <a:t>Job Collector</a:t>
            </a:r>
            <a:endParaRPr kumimoji="1" lang="ja-JP" altLang="en-US" sz="3600" dirty="0" smtClean="0">
              <a:latin typeface="Meiryo" charset="-128"/>
              <a:ea typeface="Meiryo" charset="-128"/>
              <a:cs typeface="Meiryo" charset="-128"/>
            </a:endParaRPr>
          </a:p>
        </p:txBody>
      </p:sp>
    </p:spTree>
    <p:extLst>
      <p:ext uri="{BB962C8B-B14F-4D97-AF65-F5344CB8AC3E}">
        <p14:creationId xmlns:p14="http://schemas.microsoft.com/office/powerpoint/2010/main" val="1216191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現状とか課題とか</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19F4E4A-EFCF-164D-B5DE-4F895030466D}" type="slidenum">
              <a:rPr lang="ja-JP" altLang="en-US" smtClean="0"/>
              <a:pPr/>
              <a:t>3</a:t>
            </a:fld>
            <a:endParaRPr lang="ja-JP" altLang="en-US"/>
          </a:p>
        </p:txBody>
      </p:sp>
    </p:spTree>
    <p:extLst>
      <p:ext uri="{BB962C8B-B14F-4D97-AF65-F5344CB8AC3E}">
        <p14:creationId xmlns:p14="http://schemas.microsoft.com/office/powerpoint/2010/main" val="956343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提案</a:t>
            </a:r>
            <a:endParaRPr kumimoji="1" lang="ja-JP" altLang="en-US" dirty="0"/>
          </a:p>
        </p:txBody>
      </p:sp>
      <p:sp>
        <p:nvSpPr>
          <p:cNvPr id="3" name="コンテンツ プレースホルダー 2"/>
          <p:cNvSpPr>
            <a:spLocks noGrp="1"/>
          </p:cNvSpPr>
          <p:nvPr>
            <p:ph idx="1"/>
          </p:nvPr>
        </p:nvSpPr>
        <p:spPr>
          <a:xfrm>
            <a:off x="1368546" y="1285123"/>
            <a:ext cx="9108067" cy="845571"/>
          </a:xfrm>
        </p:spPr>
        <p:txBody>
          <a:bodyPr>
            <a:noAutofit/>
          </a:bodyPr>
          <a:lstStyle/>
          <a:p>
            <a:pPr marL="0" indent="0" algn="ctr">
              <a:buNone/>
            </a:pPr>
            <a:r>
              <a:rPr lang="en-US" altLang="ja-JP" sz="2400" dirty="0" smtClean="0"/>
              <a:t>web</a:t>
            </a:r>
            <a:r>
              <a:rPr lang="ja-JP" altLang="en-US" sz="2400" dirty="0" smtClean="0"/>
              <a:t>上の就活</a:t>
            </a:r>
            <a:r>
              <a:rPr lang="ja-JP" altLang="en-US" sz="2400" dirty="0" smtClean="0"/>
              <a:t>情報の散乱・氾濫を解決する</a:t>
            </a:r>
            <a:r>
              <a:rPr lang="en-US" altLang="ja-JP" sz="2400" dirty="0" smtClean="0"/>
              <a:t>web</a:t>
            </a:r>
            <a:r>
              <a:rPr lang="ja-JP" altLang="en-US" sz="2400" dirty="0" smtClean="0"/>
              <a:t>サービスを</a:t>
            </a:r>
            <a:r>
              <a:rPr lang="ja-JP" altLang="en-US" sz="2400" dirty="0" smtClean="0"/>
              <a:t>提供</a:t>
            </a:r>
          </a:p>
        </p:txBody>
      </p:sp>
      <p:sp>
        <p:nvSpPr>
          <p:cNvPr id="4" name="スライド番号プレースホルダー 3"/>
          <p:cNvSpPr>
            <a:spLocks noGrp="1"/>
          </p:cNvSpPr>
          <p:nvPr>
            <p:ph type="sldNum" sz="quarter" idx="12"/>
          </p:nvPr>
        </p:nvSpPr>
        <p:spPr/>
        <p:txBody>
          <a:bodyPr/>
          <a:lstStyle/>
          <a:p>
            <a:fld id="{419F4E4A-EFCF-164D-B5DE-4F895030466D}" type="slidenum">
              <a:rPr lang="ja-JP" altLang="en-US" smtClean="0"/>
              <a:pPr/>
              <a:t>4</a:t>
            </a:fld>
            <a:endParaRPr lang="ja-JP" altLang="en-US"/>
          </a:p>
        </p:txBody>
      </p:sp>
      <p:sp>
        <p:nvSpPr>
          <p:cNvPr id="5" name="角丸四角形 4"/>
          <p:cNvSpPr/>
          <p:nvPr/>
        </p:nvSpPr>
        <p:spPr>
          <a:xfrm>
            <a:off x="765546" y="2141699"/>
            <a:ext cx="4859078" cy="4351179"/>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角丸四角形 5"/>
          <p:cNvSpPr/>
          <p:nvPr/>
        </p:nvSpPr>
        <p:spPr>
          <a:xfrm>
            <a:off x="5965111" y="2155497"/>
            <a:ext cx="4858835" cy="433985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1658720" y="2364117"/>
            <a:ext cx="3163045" cy="461665"/>
          </a:xfrm>
          <a:prstGeom prst="rect">
            <a:avLst/>
          </a:prstGeom>
          <a:noFill/>
        </p:spPr>
        <p:txBody>
          <a:bodyPr wrap="none" rtlCol="0">
            <a:spAutoFit/>
          </a:bodyPr>
          <a:lstStyle/>
          <a:p>
            <a:pPr algn="ctr"/>
            <a:r>
              <a:rPr kumimoji="1" lang="ja-JP" altLang="en-US" sz="2400" dirty="0" smtClean="0">
                <a:latin typeface="Meiryo" charset="-128"/>
                <a:ea typeface="Meiryo" charset="-128"/>
                <a:cs typeface="Meiryo" charset="-128"/>
              </a:rPr>
              <a:t>情報の散乱</a:t>
            </a:r>
            <a:r>
              <a:rPr kumimoji="1" lang="en-US" altLang="ja-JP" sz="2400" dirty="0" smtClean="0">
                <a:latin typeface="Meiryo" charset="-128"/>
                <a:ea typeface="Meiryo" charset="-128"/>
                <a:cs typeface="Meiryo" charset="-128"/>
              </a:rPr>
              <a:t> </a:t>
            </a:r>
            <a:r>
              <a:rPr kumimoji="1" lang="ja-JP" altLang="en-US" sz="2400" dirty="0" smtClean="0">
                <a:latin typeface="Meiryo" charset="-128"/>
                <a:ea typeface="Meiryo" charset="-128"/>
                <a:cs typeface="Meiryo" charset="-128"/>
              </a:rPr>
              <a:t>→</a:t>
            </a:r>
            <a:r>
              <a:rPr kumimoji="1" lang="en-US" altLang="ja-JP" sz="2400" dirty="0" smtClean="0">
                <a:latin typeface="Meiryo" charset="-128"/>
                <a:ea typeface="Meiryo" charset="-128"/>
                <a:cs typeface="Meiryo" charset="-128"/>
              </a:rPr>
              <a:t> </a:t>
            </a:r>
            <a:r>
              <a:rPr kumimoji="1" lang="ja-JP" altLang="en-US" sz="2400" dirty="0" smtClean="0">
                <a:latin typeface="Meiryo" charset="-128"/>
                <a:ea typeface="Meiryo" charset="-128"/>
                <a:cs typeface="Meiryo" charset="-128"/>
              </a:rPr>
              <a:t>一元化</a:t>
            </a:r>
            <a:endParaRPr kumimoji="1" lang="ja-JP" altLang="en-US" sz="2400" dirty="0" smtClean="0">
              <a:latin typeface="Meiryo" charset="-128"/>
              <a:ea typeface="Meiryo" charset="-128"/>
              <a:cs typeface="Meiryo" charset="-128"/>
            </a:endParaRPr>
          </a:p>
        </p:txBody>
      </p:sp>
      <p:sp>
        <p:nvSpPr>
          <p:cNvPr id="8" name="テキスト ボックス 7"/>
          <p:cNvSpPr txBox="1"/>
          <p:nvPr/>
        </p:nvSpPr>
        <p:spPr>
          <a:xfrm>
            <a:off x="6517798" y="2384961"/>
            <a:ext cx="3778599" cy="461665"/>
          </a:xfrm>
          <a:prstGeom prst="rect">
            <a:avLst/>
          </a:prstGeom>
          <a:noFill/>
        </p:spPr>
        <p:txBody>
          <a:bodyPr wrap="none" rtlCol="0">
            <a:spAutoFit/>
          </a:bodyPr>
          <a:lstStyle/>
          <a:p>
            <a:pPr algn="ctr"/>
            <a:r>
              <a:rPr kumimoji="1" lang="ja-JP" altLang="en-US" sz="2400" dirty="0" smtClean="0">
                <a:latin typeface="Meiryo" charset="-128"/>
                <a:ea typeface="Meiryo" charset="-128"/>
                <a:cs typeface="Meiryo" charset="-128"/>
              </a:rPr>
              <a:t>情報の氾濫</a:t>
            </a:r>
            <a:r>
              <a:rPr kumimoji="1" lang="en-US" altLang="ja-JP" sz="2400" dirty="0" smtClean="0">
                <a:latin typeface="Meiryo" charset="-128"/>
                <a:ea typeface="Meiryo" charset="-128"/>
                <a:cs typeface="Meiryo" charset="-128"/>
              </a:rPr>
              <a:t> </a:t>
            </a:r>
            <a:r>
              <a:rPr kumimoji="1" lang="ja-JP" altLang="en-US" sz="2400" dirty="0" smtClean="0">
                <a:latin typeface="Meiryo" charset="-128"/>
                <a:ea typeface="Meiryo" charset="-128"/>
                <a:cs typeface="Meiryo" charset="-128"/>
              </a:rPr>
              <a:t>→</a:t>
            </a:r>
            <a:r>
              <a:rPr kumimoji="1" lang="en-US" altLang="ja-JP" sz="2400" dirty="0" smtClean="0">
                <a:latin typeface="Meiryo" charset="-128"/>
                <a:ea typeface="Meiryo" charset="-128"/>
                <a:cs typeface="Meiryo" charset="-128"/>
              </a:rPr>
              <a:t> </a:t>
            </a:r>
            <a:r>
              <a:rPr kumimoji="1" lang="ja-JP" altLang="en-US" sz="2400" dirty="0" smtClean="0">
                <a:latin typeface="Meiryo" charset="-128"/>
                <a:ea typeface="Meiryo" charset="-128"/>
                <a:cs typeface="Meiryo" charset="-128"/>
              </a:rPr>
              <a:t>集約・要約</a:t>
            </a:r>
            <a:endParaRPr kumimoji="1" lang="ja-JP" altLang="en-US" sz="2400" dirty="0" smtClean="0">
              <a:latin typeface="Meiryo" charset="-128"/>
              <a:ea typeface="Meiryo" charset="-128"/>
              <a:cs typeface="Meiryo" charset="-128"/>
            </a:endParaRPr>
          </a:p>
        </p:txBody>
      </p:sp>
      <p:sp>
        <p:nvSpPr>
          <p:cNvPr id="12" name="下矢印 11"/>
          <p:cNvSpPr/>
          <p:nvPr/>
        </p:nvSpPr>
        <p:spPr>
          <a:xfrm>
            <a:off x="2966029" y="5161552"/>
            <a:ext cx="548428" cy="335153"/>
          </a:xfrm>
          <a:prstGeom prst="downArrow">
            <a:avLst/>
          </a:prstGeom>
          <a:no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pic>
        <p:nvPicPr>
          <p:cNvPr id="9" name="図 8"/>
          <p:cNvPicPr>
            <a:picLocks noChangeAspect="1"/>
          </p:cNvPicPr>
          <p:nvPr/>
        </p:nvPicPr>
        <p:blipFill>
          <a:blip r:embed="rId2"/>
          <a:stretch>
            <a:fillRect/>
          </a:stretch>
        </p:blipFill>
        <p:spPr>
          <a:xfrm>
            <a:off x="2179422" y="3691459"/>
            <a:ext cx="2146023" cy="381515"/>
          </a:xfrm>
          <a:prstGeom prst="rect">
            <a:avLst/>
          </a:prstGeom>
        </p:spPr>
      </p:pic>
      <p:pic>
        <p:nvPicPr>
          <p:cNvPr id="10" name="図 9"/>
          <p:cNvPicPr>
            <a:picLocks noChangeAspect="1"/>
          </p:cNvPicPr>
          <p:nvPr/>
        </p:nvPicPr>
        <p:blipFill>
          <a:blip r:embed="rId3"/>
          <a:stretch>
            <a:fillRect/>
          </a:stretch>
        </p:blipFill>
        <p:spPr>
          <a:xfrm>
            <a:off x="2179422" y="4170993"/>
            <a:ext cx="711908" cy="711908"/>
          </a:xfrm>
          <a:prstGeom prst="rect">
            <a:avLst/>
          </a:prstGeom>
        </p:spPr>
      </p:pic>
      <p:pic>
        <p:nvPicPr>
          <p:cNvPr id="11" name="図 10"/>
          <p:cNvPicPr>
            <a:picLocks noChangeAspect="1"/>
          </p:cNvPicPr>
          <p:nvPr/>
        </p:nvPicPr>
        <p:blipFill rotWithShape="1">
          <a:blip r:embed="rId4"/>
          <a:srcRect l="25039" t="24210" r="25346" b="28170"/>
          <a:stretch/>
        </p:blipFill>
        <p:spPr>
          <a:xfrm>
            <a:off x="2953845" y="4181389"/>
            <a:ext cx="1371600" cy="691116"/>
          </a:xfrm>
          <a:prstGeom prst="rect">
            <a:avLst/>
          </a:prstGeom>
        </p:spPr>
      </p:pic>
      <p:sp>
        <p:nvSpPr>
          <p:cNvPr id="13" name="角丸四角形 12"/>
          <p:cNvSpPr/>
          <p:nvPr/>
        </p:nvSpPr>
        <p:spPr>
          <a:xfrm>
            <a:off x="1942260" y="3557527"/>
            <a:ext cx="2505647" cy="1470093"/>
          </a:xfrm>
          <a:prstGeom prst="roundRect">
            <a:avLst/>
          </a:prstGeom>
          <a:no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4" name="正方形/長方形 13"/>
          <p:cNvSpPr/>
          <p:nvPr/>
        </p:nvSpPr>
        <p:spPr>
          <a:xfrm>
            <a:off x="2368373" y="5619156"/>
            <a:ext cx="1743740" cy="534340"/>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smtClean="0">
                <a:solidFill>
                  <a:schemeClr val="tx1"/>
                </a:solidFill>
              </a:rPr>
              <a:t>Job Collector</a:t>
            </a:r>
            <a:endParaRPr kumimoji="1" lang="ja-JP" altLang="en-US" dirty="0">
              <a:solidFill>
                <a:schemeClr val="tx1"/>
              </a:solidFill>
            </a:endParaRPr>
          </a:p>
        </p:txBody>
      </p:sp>
      <p:sp>
        <p:nvSpPr>
          <p:cNvPr id="16" name="テキスト ボックス 15"/>
          <p:cNvSpPr txBox="1"/>
          <p:nvPr/>
        </p:nvSpPr>
        <p:spPr>
          <a:xfrm>
            <a:off x="1204108" y="2842937"/>
            <a:ext cx="4072270" cy="584775"/>
          </a:xfrm>
          <a:prstGeom prst="rect">
            <a:avLst/>
          </a:prstGeom>
          <a:noFill/>
        </p:spPr>
        <p:txBody>
          <a:bodyPr wrap="square" rtlCol="0">
            <a:spAutoFit/>
          </a:bodyPr>
          <a:lstStyle/>
          <a:p>
            <a:pPr algn="ctr"/>
            <a:r>
              <a:rPr kumimoji="1" lang="ja-JP" altLang="en-US" sz="1600" smtClean="0">
                <a:solidFill>
                  <a:schemeClr val="tx1">
                    <a:lumMod val="65000"/>
                    <a:lumOff val="35000"/>
                  </a:schemeClr>
                </a:solidFill>
                <a:latin typeface="Meiryo" charset="-128"/>
                <a:ea typeface="Meiryo" charset="-128"/>
                <a:cs typeface="Meiryo" charset="-128"/>
              </a:rPr>
              <a:t>多様な就活情報サイトからデータを収集し、必要な情報を一元的に確認できるように</a:t>
            </a:r>
            <a:endParaRPr kumimoji="1" lang="ja-JP" altLang="en-US" sz="1600" smtClean="0">
              <a:solidFill>
                <a:schemeClr val="tx1">
                  <a:lumMod val="65000"/>
                  <a:lumOff val="35000"/>
                </a:schemeClr>
              </a:solidFill>
              <a:latin typeface="Meiryo" charset="-128"/>
              <a:ea typeface="Meiryo" charset="-128"/>
              <a:cs typeface="Meiryo" charset="-128"/>
            </a:endParaRPr>
          </a:p>
        </p:txBody>
      </p:sp>
      <p:sp>
        <p:nvSpPr>
          <p:cNvPr id="18" name="テキスト ボックス 17"/>
          <p:cNvSpPr txBox="1"/>
          <p:nvPr/>
        </p:nvSpPr>
        <p:spPr>
          <a:xfrm>
            <a:off x="6160723" y="2846626"/>
            <a:ext cx="4492750" cy="584775"/>
          </a:xfrm>
          <a:prstGeom prst="rect">
            <a:avLst/>
          </a:prstGeom>
          <a:noFill/>
        </p:spPr>
        <p:txBody>
          <a:bodyPr wrap="square" rtlCol="0">
            <a:spAutoFit/>
          </a:bodyPr>
          <a:lstStyle/>
          <a:p>
            <a:pPr algn="ctr"/>
            <a:r>
              <a:rPr kumimoji="1" lang="ja-JP" altLang="en-US" sz="1600" dirty="0" smtClean="0">
                <a:solidFill>
                  <a:schemeClr val="tx1">
                    <a:lumMod val="65000"/>
                    <a:lumOff val="35000"/>
                  </a:schemeClr>
                </a:solidFill>
                <a:latin typeface="Meiryo" charset="-128"/>
                <a:ea typeface="Meiryo" charset="-128"/>
                <a:cs typeface="Meiryo" charset="-128"/>
              </a:rPr>
              <a:t>膨大な量のデータを機械学習によって分析し、</a:t>
            </a:r>
            <a:endParaRPr kumimoji="1" lang="en-US" altLang="ja-JP" sz="1600" dirty="0" smtClean="0">
              <a:solidFill>
                <a:schemeClr val="tx1">
                  <a:lumMod val="65000"/>
                  <a:lumOff val="35000"/>
                </a:schemeClr>
              </a:solidFill>
              <a:latin typeface="Meiryo" charset="-128"/>
              <a:ea typeface="Meiryo" charset="-128"/>
              <a:cs typeface="Meiryo" charset="-128"/>
            </a:endParaRPr>
          </a:p>
          <a:p>
            <a:pPr algn="ctr"/>
            <a:r>
              <a:rPr lang="ja-JP" altLang="en-US" sz="1600" dirty="0" smtClean="0">
                <a:solidFill>
                  <a:schemeClr val="tx1">
                    <a:lumMod val="65000"/>
                    <a:lumOff val="35000"/>
                  </a:schemeClr>
                </a:solidFill>
                <a:latin typeface="Meiryo" charset="-128"/>
                <a:ea typeface="Meiryo" charset="-128"/>
                <a:cs typeface="Meiryo" charset="-128"/>
              </a:rPr>
              <a:t>ユーザにとって有益なコンテンツを提供</a:t>
            </a:r>
            <a:endParaRPr kumimoji="1" lang="ja-JP" altLang="en-US" sz="1600" dirty="0" smtClean="0">
              <a:solidFill>
                <a:schemeClr val="tx1">
                  <a:lumMod val="65000"/>
                  <a:lumOff val="35000"/>
                </a:schemeClr>
              </a:solidFill>
              <a:latin typeface="Meiryo" charset="-128"/>
              <a:ea typeface="Meiryo" charset="-128"/>
              <a:cs typeface="Meiryo" charset="-128"/>
            </a:endParaRPr>
          </a:p>
        </p:txBody>
      </p:sp>
      <p:pic>
        <p:nvPicPr>
          <p:cNvPr id="20" name="図 19"/>
          <p:cNvPicPr>
            <a:picLocks noChangeAspect="1"/>
          </p:cNvPicPr>
          <p:nvPr/>
        </p:nvPicPr>
        <p:blipFill>
          <a:blip r:embed="rId5"/>
          <a:stretch>
            <a:fillRect/>
          </a:stretch>
        </p:blipFill>
        <p:spPr>
          <a:xfrm>
            <a:off x="7315200" y="3716124"/>
            <a:ext cx="523210" cy="697613"/>
          </a:xfrm>
          <a:prstGeom prst="rect">
            <a:avLst/>
          </a:prstGeom>
        </p:spPr>
      </p:pic>
      <p:pic>
        <p:nvPicPr>
          <p:cNvPr id="21" name="図 20"/>
          <p:cNvPicPr>
            <a:picLocks noChangeAspect="1"/>
          </p:cNvPicPr>
          <p:nvPr/>
        </p:nvPicPr>
        <p:blipFill>
          <a:blip r:embed="rId5"/>
          <a:stretch>
            <a:fillRect/>
          </a:stretch>
        </p:blipFill>
        <p:spPr>
          <a:xfrm>
            <a:off x="7467600" y="3868524"/>
            <a:ext cx="523210" cy="697613"/>
          </a:xfrm>
          <a:prstGeom prst="rect">
            <a:avLst/>
          </a:prstGeom>
        </p:spPr>
      </p:pic>
      <p:pic>
        <p:nvPicPr>
          <p:cNvPr id="22" name="図 21"/>
          <p:cNvPicPr>
            <a:picLocks noChangeAspect="1"/>
          </p:cNvPicPr>
          <p:nvPr/>
        </p:nvPicPr>
        <p:blipFill>
          <a:blip r:embed="rId5"/>
          <a:stretch>
            <a:fillRect/>
          </a:stretch>
        </p:blipFill>
        <p:spPr>
          <a:xfrm>
            <a:off x="7620000" y="4020924"/>
            <a:ext cx="523210" cy="697613"/>
          </a:xfrm>
          <a:prstGeom prst="rect">
            <a:avLst/>
          </a:prstGeom>
        </p:spPr>
      </p:pic>
      <p:pic>
        <p:nvPicPr>
          <p:cNvPr id="23" name="図 22"/>
          <p:cNvPicPr>
            <a:picLocks noChangeAspect="1"/>
          </p:cNvPicPr>
          <p:nvPr/>
        </p:nvPicPr>
        <p:blipFill>
          <a:blip r:embed="rId5"/>
          <a:stretch>
            <a:fillRect/>
          </a:stretch>
        </p:blipFill>
        <p:spPr>
          <a:xfrm>
            <a:off x="8473903" y="3756863"/>
            <a:ext cx="523210" cy="697613"/>
          </a:xfrm>
          <a:prstGeom prst="rect">
            <a:avLst/>
          </a:prstGeom>
        </p:spPr>
      </p:pic>
      <p:pic>
        <p:nvPicPr>
          <p:cNvPr id="24" name="図 23"/>
          <p:cNvPicPr>
            <a:picLocks noChangeAspect="1"/>
          </p:cNvPicPr>
          <p:nvPr/>
        </p:nvPicPr>
        <p:blipFill>
          <a:blip r:embed="rId5"/>
          <a:stretch>
            <a:fillRect/>
          </a:stretch>
        </p:blipFill>
        <p:spPr>
          <a:xfrm>
            <a:off x="8626303" y="3909263"/>
            <a:ext cx="523210" cy="697613"/>
          </a:xfrm>
          <a:prstGeom prst="rect">
            <a:avLst/>
          </a:prstGeom>
        </p:spPr>
      </p:pic>
      <p:pic>
        <p:nvPicPr>
          <p:cNvPr id="25" name="図 24"/>
          <p:cNvPicPr>
            <a:picLocks noChangeAspect="1"/>
          </p:cNvPicPr>
          <p:nvPr/>
        </p:nvPicPr>
        <p:blipFill>
          <a:blip r:embed="rId5"/>
          <a:stretch>
            <a:fillRect/>
          </a:stretch>
        </p:blipFill>
        <p:spPr>
          <a:xfrm>
            <a:off x="8778703" y="4061663"/>
            <a:ext cx="523210" cy="697613"/>
          </a:xfrm>
          <a:prstGeom prst="rect">
            <a:avLst/>
          </a:prstGeom>
        </p:spPr>
      </p:pic>
      <p:sp>
        <p:nvSpPr>
          <p:cNvPr id="26" name="下矢印 25"/>
          <p:cNvSpPr/>
          <p:nvPr/>
        </p:nvSpPr>
        <p:spPr>
          <a:xfrm>
            <a:off x="8053462" y="5155864"/>
            <a:ext cx="548428" cy="335153"/>
          </a:xfrm>
          <a:prstGeom prst="downArrow">
            <a:avLst/>
          </a:prstGeom>
          <a:no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7" name="角丸四角形 26"/>
          <p:cNvSpPr/>
          <p:nvPr/>
        </p:nvSpPr>
        <p:spPr>
          <a:xfrm>
            <a:off x="7029693" y="3551839"/>
            <a:ext cx="2505647" cy="1470093"/>
          </a:xfrm>
          <a:prstGeom prst="roundRect">
            <a:avLst/>
          </a:prstGeom>
          <a:no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pic>
        <p:nvPicPr>
          <p:cNvPr id="28" name="図 27"/>
          <p:cNvPicPr>
            <a:picLocks noChangeAspect="1"/>
          </p:cNvPicPr>
          <p:nvPr/>
        </p:nvPicPr>
        <p:blipFill rotWithShape="1">
          <a:blip r:embed="rId6"/>
          <a:srcRect l="11621" t="20785" r="7318" b="19196"/>
          <a:stretch/>
        </p:blipFill>
        <p:spPr>
          <a:xfrm>
            <a:off x="6987294" y="5585954"/>
            <a:ext cx="1295222" cy="719249"/>
          </a:xfrm>
          <a:prstGeom prst="rect">
            <a:avLst/>
          </a:prstGeom>
        </p:spPr>
      </p:pic>
      <p:pic>
        <p:nvPicPr>
          <p:cNvPr id="29" name="図 28"/>
          <p:cNvPicPr>
            <a:picLocks noChangeAspect="1"/>
          </p:cNvPicPr>
          <p:nvPr/>
        </p:nvPicPr>
        <p:blipFill>
          <a:blip r:embed="rId7"/>
          <a:stretch>
            <a:fillRect/>
          </a:stretch>
        </p:blipFill>
        <p:spPr>
          <a:xfrm>
            <a:off x="8484392" y="5526229"/>
            <a:ext cx="1025441" cy="769884"/>
          </a:xfrm>
          <a:prstGeom prst="rect">
            <a:avLst/>
          </a:prstGeom>
        </p:spPr>
      </p:pic>
      <p:sp>
        <p:nvSpPr>
          <p:cNvPr id="30" name="テキスト ボックス 29"/>
          <p:cNvSpPr txBox="1"/>
          <p:nvPr/>
        </p:nvSpPr>
        <p:spPr>
          <a:xfrm>
            <a:off x="3514457" y="5095936"/>
            <a:ext cx="914738" cy="523220"/>
          </a:xfrm>
          <a:prstGeom prst="rect">
            <a:avLst/>
          </a:prstGeom>
          <a:noFill/>
        </p:spPr>
        <p:txBody>
          <a:bodyPr wrap="none" rtlCol="0">
            <a:spAutoFit/>
          </a:bodyPr>
          <a:lstStyle/>
          <a:p>
            <a:r>
              <a:rPr kumimoji="1" lang="en-US" altLang="ja-JP" sz="1400" dirty="0" smtClean="0">
                <a:latin typeface="Meiryo" charset="-128"/>
                <a:ea typeface="Meiryo" charset="-128"/>
                <a:cs typeface="Meiryo" charset="-128"/>
              </a:rPr>
              <a:t>crawling</a:t>
            </a:r>
          </a:p>
          <a:p>
            <a:r>
              <a:rPr lang="en-US" altLang="ja-JP" sz="1400" dirty="0" smtClean="0">
                <a:latin typeface="Meiryo" charset="-128"/>
                <a:ea typeface="Meiryo" charset="-128"/>
                <a:cs typeface="Meiryo" charset="-128"/>
              </a:rPr>
              <a:t>scraping</a:t>
            </a:r>
            <a:endParaRPr kumimoji="1" lang="ja-JP" altLang="en-US" sz="1400" dirty="0" smtClean="0">
              <a:latin typeface="Meiryo" charset="-128"/>
              <a:ea typeface="Meiryo" charset="-128"/>
              <a:cs typeface="Meiryo" charset="-128"/>
            </a:endParaRPr>
          </a:p>
        </p:txBody>
      </p:sp>
      <p:sp>
        <p:nvSpPr>
          <p:cNvPr id="31" name="テキスト ボックス 30"/>
          <p:cNvSpPr txBox="1"/>
          <p:nvPr/>
        </p:nvSpPr>
        <p:spPr>
          <a:xfrm>
            <a:off x="8601890" y="5057144"/>
            <a:ext cx="1685077" cy="523220"/>
          </a:xfrm>
          <a:prstGeom prst="rect">
            <a:avLst/>
          </a:prstGeom>
          <a:noFill/>
        </p:spPr>
        <p:txBody>
          <a:bodyPr wrap="none" rtlCol="0">
            <a:spAutoFit/>
          </a:bodyPr>
          <a:lstStyle/>
          <a:p>
            <a:r>
              <a:rPr kumimoji="1" lang="en-US" altLang="ja-JP" sz="1400" dirty="0" smtClean="0">
                <a:latin typeface="Meiryo" charset="-128"/>
                <a:ea typeface="Meiryo" charset="-128"/>
                <a:cs typeface="Meiryo" charset="-128"/>
              </a:rPr>
              <a:t>machine learning</a:t>
            </a:r>
          </a:p>
          <a:p>
            <a:r>
              <a:rPr lang="en-US" altLang="ja-JP" sz="1400" dirty="0" smtClean="0">
                <a:latin typeface="Meiryo" charset="-128"/>
                <a:ea typeface="Meiryo" charset="-128"/>
                <a:cs typeface="Meiryo" charset="-128"/>
              </a:rPr>
              <a:t>data mining</a:t>
            </a:r>
            <a:endParaRPr kumimoji="1" lang="ja-JP" altLang="en-US" sz="1400" dirty="0" smtClean="0">
              <a:latin typeface="Meiryo" charset="-128"/>
              <a:ea typeface="Meiryo" charset="-128"/>
              <a:cs typeface="Meiryo" charset="-128"/>
            </a:endParaRPr>
          </a:p>
        </p:txBody>
      </p:sp>
    </p:spTree>
    <p:extLst>
      <p:ext uri="{BB962C8B-B14F-4D97-AF65-F5344CB8AC3E}">
        <p14:creationId xmlns:p14="http://schemas.microsoft.com/office/powerpoint/2010/main" val="1943881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デモ</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19F4E4A-EFCF-164D-B5DE-4F895030466D}" type="slidenum">
              <a:rPr lang="ja-JP" altLang="en-US" smtClean="0"/>
              <a:pPr/>
              <a:t>5</a:t>
            </a:fld>
            <a:endParaRPr lang="ja-JP" altLang="en-US"/>
          </a:p>
        </p:txBody>
      </p:sp>
    </p:spTree>
    <p:extLst>
      <p:ext uri="{BB962C8B-B14F-4D97-AF65-F5344CB8AC3E}">
        <p14:creationId xmlns:p14="http://schemas.microsoft.com/office/powerpoint/2010/main" val="1251898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実装　全体の枠組み</a:t>
            </a:r>
            <a:endParaRPr kumimoji="1" lang="ja-JP" altLang="en-US" dirty="0"/>
          </a:p>
        </p:txBody>
      </p:sp>
      <p:sp>
        <p:nvSpPr>
          <p:cNvPr id="4" name="スライド番号プレースホルダー 3"/>
          <p:cNvSpPr>
            <a:spLocks noGrp="1"/>
          </p:cNvSpPr>
          <p:nvPr>
            <p:ph type="sldNum" sz="quarter" idx="12"/>
          </p:nvPr>
        </p:nvSpPr>
        <p:spPr/>
        <p:txBody>
          <a:bodyPr/>
          <a:lstStyle/>
          <a:p>
            <a:fld id="{419F4E4A-EFCF-164D-B5DE-4F895030466D}" type="slidenum">
              <a:rPr lang="ja-JP" altLang="en-US" smtClean="0"/>
              <a:pPr/>
              <a:t>6</a:t>
            </a:fld>
            <a:endParaRPr lang="ja-JP" altLang="en-US"/>
          </a:p>
        </p:txBody>
      </p:sp>
      <p:pic>
        <p:nvPicPr>
          <p:cNvPr id="6" name="図 5"/>
          <p:cNvPicPr>
            <a:picLocks noChangeAspect="1"/>
          </p:cNvPicPr>
          <p:nvPr/>
        </p:nvPicPr>
        <p:blipFill>
          <a:blip r:embed="rId2"/>
          <a:stretch>
            <a:fillRect/>
          </a:stretch>
        </p:blipFill>
        <p:spPr>
          <a:xfrm>
            <a:off x="9178294" y="1986765"/>
            <a:ext cx="1715773" cy="396534"/>
          </a:xfrm>
          <a:prstGeom prst="rect">
            <a:avLst/>
          </a:prstGeom>
        </p:spPr>
      </p:pic>
      <p:pic>
        <p:nvPicPr>
          <p:cNvPr id="7" name="図 6"/>
          <p:cNvPicPr>
            <a:picLocks noChangeAspect="1"/>
          </p:cNvPicPr>
          <p:nvPr/>
        </p:nvPicPr>
        <p:blipFill>
          <a:blip r:embed="rId3"/>
          <a:stretch>
            <a:fillRect/>
          </a:stretch>
        </p:blipFill>
        <p:spPr>
          <a:xfrm>
            <a:off x="455648" y="2401537"/>
            <a:ext cx="1917855" cy="340952"/>
          </a:xfrm>
          <a:prstGeom prst="rect">
            <a:avLst/>
          </a:prstGeom>
        </p:spPr>
      </p:pic>
      <p:pic>
        <p:nvPicPr>
          <p:cNvPr id="8" name="図 7"/>
          <p:cNvPicPr>
            <a:picLocks noChangeAspect="1"/>
          </p:cNvPicPr>
          <p:nvPr/>
        </p:nvPicPr>
        <p:blipFill>
          <a:blip r:embed="rId4"/>
          <a:stretch>
            <a:fillRect/>
          </a:stretch>
        </p:blipFill>
        <p:spPr>
          <a:xfrm>
            <a:off x="455647" y="2830112"/>
            <a:ext cx="711908" cy="711908"/>
          </a:xfrm>
          <a:prstGeom prst="rect">
            <a:avLst/>
          </a:prstGeom>
        </p:spPr>
      </p:pic>
      <p:pic>
        <p:nvPicPr>
          <p:cNvPr id="9" name="図 8"/>
          <p:cNvPicPr>
            <a:picLocks noChangeAspect="1"/>
          </p:cNvPicPr>
          <p:nvPr/>
        </p:nvPicPr>
        <p:blipFill rotWithShape="1">
          <a:blip r:embed="rId5"/>
          <a:srcRect l="25039" t="24210" r="25346" b="28170"/>
          <a:stretch/>
        </p:blipFill>
        <p:spPr>
          <a:xfrm>
            <a:off x="1167555" y="2850904"/>
            <a:ext cx="1371600" cy="691116"/>
          </a:xfrm>
          <a:prstGeom prst="rect">
            <a:avLst/>
          </a:prstGeom>
        </p:spPr>
      </p:pic>
      <p:pic>
        <p:nvPicPr>
          <p:cNvPr id="10" name="図 9"/>
          <p:cNvPicPr>
            <a:picLocks noChangeAspect="1"/>
          </p:cNvPicPr>
          <p:nvPr/>
        </p:nvPicPr>
        <p:blipFill>
          <a:blip r:embed="rId6"/>
          <a:stretch>
            <a:fillRect/>
          </a:stretch>
        </p:blipFill>
        <p:spPr>
          <a:xfrm>
            <a:off x="3100230" y="1358822"/>
            <a:ext cx="805156" cy="745790"/>
          </a:xfrm>
          <a:prstGeom prst="rect">
            <a:avLst/>
          </a:prstGeom>
        </p:spPr>
      </p:pic>
      <p:pic>
        <p:nvPicPr>
          <p:cNvPr id="11" name="図 10"/>
          <p:cNvPicPr>
            <a:picLocks noChangeAspect="1"/>
          </p:cNvPicPr>
          <p:nvPr/>
        </p:nvPicPr>
        <p:blipFill>
          <a:blip r:embed="rId7"/>
          <a:stretch>
            <a:fillRect/>
          </a:stretch>
        </p:blipFill>
        <p:spPr>
          <a:xfrm>
            <a:off x="3960674" y="1768482"/>
            <a:ext cx="677717" cy="677717"/>
          </a:xfrm>
          <a:prstGeom prst="rect">
            <a:avLst/>
          </a:prstGeom>
        </p:spPr>
      </p:pic>
      <p:pic>
        <p:nvPicPr>
          <p:cNvPr id="12" name="図 11"/>
          <p:cNvPicPr>
            <a:picLocks noChangeAspect="1"/>
          </p:cNvPicPr>
          <p:nvPr/>
        </p:nvPicPr>
        <p:blipFill>
          <a:blip r:embed="rId8"/>
          <a:stretch>
            <a:fillRect/>
          </a:stretch>
        </p:blipFill>
        <p:spPr>
          <a:xfrm>
            <a:off x="2894358" y="2309103"/>
            <a:ext cx="1054492" cy="451925"/>
          </a:xfrm>
          <a:prstGeom prst="rect">
            <a:avLst/>
          </a:prstGeom>
        </p:spPr>
      </p:pic>
      <p:sp>
        <p:nvSpPr>
          <p:cNvPr id="13" name="角丸四角形 12"/>
          <p:cNvSpPr/>
          <p:nvPr/>
        </p:nvSpPr>
        <p:spPr>
          <a:xfrm>
            <a:off x="201550" y="1978881"/>
            <a:ext cx="2505647" cy="1754373"/>
          </a:xfrm>
          <a:prstGeom prst="round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6" name="下矢印 15"/>
          <p:cNvSpPr/>
          <p:nvPr/>
        </p:nvSpPr>
        <p:spPr>
          <a:xfrm>
            <a:off x="5582607" y="3739697"/>
            <a:ext cx="548428" cy="1210886"/>
          </a:xfrm>
          <a:prstGeom prst="down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7" name="テキスト ボックス 16"/>
          <p:cNvSpPr txBox="1"/>
          <p:nvPr/>
        </p:nvSpPr>
        <p:spPr>
          <a:xfrm>
            <a:off x="2800626" y="3276306"/>
            <a:ext cx="2191622" cy="954107"/>
          </a:xfrm>
          <a:prstGeom prst="rect">
            <a:avLst/>
          </a:prstGeom>
          <a:noFill/>
        </p:spPr>
        <p:txBody>
          <a:bodyPr wrap="square" rtlCol="0">
            <a:spAutoFit/>
          </a:bodyPr>
          <a:lstStyle/>
          <a:p>
            <a:r>
              <a:rPr lang="ja-JP" altLang="en-US" sz="1400" dirty="0" smtClean="0">
                <a:latin typeface="Meiryo" charset="-128"/>
                <a:ea typeface="Meiryo" charset="-128"/>
                <a:cs typeface="Meiryo" charset="-128"/>
              </a:rPr>
              <a:t>①</a:t>
            </a:r>
            <a:r>
              <a:rPr lang="ja-JP" altLang="en-US" sz="1400" dirty="0">
                <a:latin typeface="Meiryo" charset="-128"/>
                <a:ea typeface="Meiryo" charset="-128"/>
                <a:cs typeface="Meiryo" charset="-128"/>
              </a:rPr>
              <a:t>就活</a:t>
            </a:r>
            <a:r>
              <a:rPr lang="en-US" altLang="ja-JP" sz="1400" dirty="0">
                <a:latin typeface="Meiryo" charset="-128"/>
                <a:ea typeface="Meiryo" charset="-128"/>
                <a:cs typeface="Meiryo" charset="-128"/>
              </a:rPr>
              <a:t>/</a:t>
            </a:r>
            <a:r>
              <a:rPr lang="ja-JP" altLang="en-US" sz="1400" dirty="0">
                <a:latin typeface="Meiryo" charset="-128"/>
                <a:ea typeface="Meiryo" charset="-128"/>
                <a:cs typeface="Meiryo" charset="-128"/>
              </a:rPr>
              <a:t>転職情報サイト</a:t>
            </a:r>
            <a:endParaRPr lang="ja-JP" altLang="en-US" sz="1400" dirty="0"/>
          </a:p>
          <a:p>
            <a:r>
              <a:rPr lang="ja-JP" altLang="en-US" sz="1400" dirty="0" smtClean="0">
                <a:latin typeface="Meiryo" charset="-128"/>
                <a:ea typeface="Meiryo" charset="-128"/>
                <a:cs typeface="Meiryo" charset="-128"/>
              </a:rPr>
              <a:t>からクローリング</a:t>
            </a:r>
            <a:r>
              <a:rPr lang="en-US" altLang="ja-JP" sz="1400" dirty="0">
                <a:latin typeface="Meiryo" charset="-128"/>
                <a:ea typeface="Meiryo" charset="-128"/>
                <a:cs typeface="Meiryo" charset="-128"/>
              </a:rPr>
              <a:t>/</a:t>
            </a:r>
            <a:r>
              <a:rPr lang="ja-JP" altLang="en-US" sz="1400" dirty="0" smtClean="0">
                <a:latin typeface="Meiryo" charset="-128"/>
                <a:ea typeface="Meiryo" charset="-128"/>
                <a:cs typeface="Meiryo" charset="-128"/>
              </a:rPr>
              <a:t>スクレイピングして必要な情報を</a:t>
            </a:r>
            <a:r>
              <a:rPr lang="en-US" altLang="ja-JP" sz="1400" dirty="0" smtClean="0">
                <a:latin typeface="Meiryo" charset="-128"/>
                <a:ea typeface="Meiryo" charset="-128"/>
                <a:cs typeface="Meiryo" charset="-128"/>
              </a:rPr>
              <a:t>DB</a:t>
            </a:r>
            <a:r>
              <a:rPr lang="ja-JP" altLang="en-US" sz="1400" dirty="0" smtClean="0">
                <a:latin typeface="Meiryo" charset="-128"/>
                <a:ea typeface="Meiryo" charset="-128"/>
                <a:cs typeface="Meiryo" charset="-128"/>
              </a:rPr>
              <a:t>に格納</a:t>
            </a:r>
            <a:endParaRPr lang="ja-JP" altLang="en-US" sz="1400" dirty="0">
              <a:latin typeface="Meiryo" charset="-128"/>
              <a:ea typeface="Meiryo" charset="-128"/>
              <a:cs typeface="Meiryo" charset="-128"/>
            </a:endParaRPr>
          </a:p>
        </p:txBody>
      </p:sp>
      <p:sp>
        <p:nvSpPr>
          <p:cNvPr id="18" name="円柱 17"/>
          <p:cNvSpPr/>
          <p:nvPr/>
        </p:nvSpPr>
        <p:spPr>
          <a:xfrm>
            <a:off x="5252336" y="2380284"/>
            <a:ext cx="1775638" cy="1114360"/>
          </a:xfrm>
          <a:prstGeom prst="ca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ja-JP" dirty="0" smtClean="0">
              <a:latin typeface="Meiryo" charset="-128"/>
              <a:ea typeface="Meiryo" charset="-128"/>
              <a:cs typeface="Meiryo" charset="-128"/>
            </a:endParaRPr>
          </a:p>
          <a:p>
            <a:pPr algn="ctr"/>
            <a:r>
              <a:rPr lang="ja-JP" altLang="en-US" dirty="0" smtClean="0">
                <a:latin typeface="Meiryo" charset="-128"/>
                <a:ea typeface="Meiryo" charset="-128"/>
                <a:cs typeface="Meiryo" charset="-128"/>
              </a:rPr>
              <a:t>サーバー</a:t>
            </a:r>
            <a:endParaRPr lang="en-US" altLang="ja-JP" dirty="0" smtClean="0">
              <a:latin typeface="Meiryo" charset="-128"/>
              <a:ea typeface="Meiryo" charset="-128"/>
              <a:cs typeface="Meiryo" charset="-128"/>
            </a:endParaRPr>
          </a:p>
        </p:txBody>
      </p:sp>
      <p:pic>
        <p:nvPicPr>
          <p:cNvPr id="5" name="図 4"/>
          <p:cNvPicPr>
            <a:picLocks noChangeAspect="1"/>
          </p:cNvPicPr>
          <p:nvPr/>
        </p:nvPicPr>
        <p:blipFill>
          <a:blip r:embed="rId9"/>
          <a:stretch>
            <a:fillRect/>
          </a:stretch>
        </p:blipFill>
        <p:spPr>
          <a:xfrm>
            <a:off x="5366660" y="1885172"/>
            <a:ext cx="1546990" cy="419949"/>
          </a:xfrm>
          <a:prstGeom prst="rect">
            <a:avLst/>
          </a:prstGeom>
        </p:spPr>
      </p:pic>
      <p:sp>
        <p:nvSpPr>
          <p:cNvPr id="19" name="下矢印 18"/>
          <p:cNvSpPr/>
          <p:nvPr/>
        </p:nvSpPr>
        <p:spPr>
          <a:xfrm rot="16200000">
            <a:off x="3642577" y="1807704"/>
            <a:ext cx="548428" cy="2150912"/>
          </a:xfrm>
          <a:prstGeom prst="down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0" name="下矢印 19"/>
          <p:cNvSpPr/>
          <p:nvPr/>
        </p:nvSpPr>
        <p:spPr>
          <a:xfrm rot="10800000">
            <a:off x="6131035" y="3720515"/>
            <a:ext cx="548428" cy="1210886"/>
          </a:xfrm>
          <a:prstGeom prst="down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2" name="テキスト ボックス 21"/>
          <p:cNvSpPr txBox="1"/>
          <p:nvPr/>
        </p:nvSpPr>
        <p:spPr>
          <a:xfrm>
            <a:off x="6634570" y="4065047"/>
            <a:ext cx="2372339" cy="738664"/>
          </a:xfrm>
          <a:prstGeom prst="rect">
            <a:avLst/>
          </a:prstGeom>
          <a:noFill/>
        </p:spPr>
        <p:txBody>
          <a:bodyPr wrap="square" rtlCol="0">
            <a:spAutoFit/>
          </a:bodyPr>
          <a:lstStyle/>
          <a:p>
            <a:r>
              <a:rPr lang="ja-JP" altLang="en-US" sz="1400" dirty="0" smtClean="0">
                <a:latin typeface="Meiryo" charset="-128"/>
                <a:ea typeface="Meiryo" charset="-128"/>
                <a:cs typeface="Meiryo" charset="-128"/>
              </a:rPr>
              <a:t>②</a:t>
            </a:r>
            <a:r>
              <a:rPr lang="en-US" altLang="ja-JP" sz="1400" dirty="0" smtClean="0">
                <a:latin typeface="Meiryo" charset="-128"/>
                <a:ea typeface="Meiryo" charset="-128"/>
                <a:cs typeface="Meiryo" charset="-128"/>
              </a:rPr>
              <a:t>Python</a:t>
            </a:r>
            <a:r>
              <a:rPr lang="ja-JP" altLang="en-US" sz="1400" dirty="0" smtClean="0">
                <a:latin typeface="Meiryo" charset="-128"/>
                <a:ea typeface="Meiryo" charset="-128"/>
                <a:cs typeface="Meiryo" charset="-128"/>
              </a:rPr>
              <a:t>で機械学習やデータマイニングを行い、</a:t>
            </a:r>
            <a:endParaRPr lang="en-US" altLang="ja-JP" sz="1400" dirty="0" smtClean="0">
              <a:latin typeface="Meiryo" charset="-128"/>
              <a:ea typeface="Meiryo" charset="-128"/>
              <a:cs typeface="Meiryo" charset="-128"/>
            </a:endParaRPr>
          </a:p>
          <a:p>
            <a:r>
              <a:rPr lang="ja-JP" altLang="en-US" sz="1400" dirty="0" smtClean="0">
                <a:latin typeface="Meiryo" charset="-128"/>
                <a:ea typeface="Meiryo" charset="-128"/>
                <a:cs typeface="Meiryo" charset="-128"/>
              </a:rPr>
              <a:t>結果をサーバー</a:t>
            </a:r>
            <a:r>
              <a:rPr lang="en-US" altLang="ja-JP" sz="1400" dirty="0" smtClean="0">
                <a:latin typeface="Meiryo" charset="-128"/>
                <a:ea typeface="Meiryo" charset="-128"/>
                <a:cs typeface="Meiryo" charset="-128"/>
              </a:rPr>
              <a:t>/DB</a:t>
            </a:r>
            <a:r>
              <a:rPr lang="ja-JP" altLang="en-US" sz="1400" dirty="0" smtClean="0">
                <a:latin typeface="Meiryo" charset="-128"/>
                <a:ea typeface="Meiryo" charset="-128"/>
                <a:cs typeface="Meiryo" charset="-128"/>
              </a:rPr>
              <a:t>に格納</a:t>
            </a:r>
            <a:endParaRPr lang="ja-JP" altLang="en-US" sz="1400" dirty="0">
              <a:latin typeface="Meiryo" charset="-128"/>
              <a:ea typeface="Meiryo" charset="-128"/>
              <a:cs typeface="Meiryo" charset="-128"/>
            </a:endParaRPr>
          </a:p>
        </p:txBody>
      </p:sp>
      <p:pic>
        <p:nvPicPr>
          <p:cNvPr id="23" name="図 22"/>
          <p:cNvPicPr>
            <a:picLocks noChangeAspect="1"/>
          </p:cNvPicPr>
          <p:nvPr/>
        </p:nvPicPr>
        <p:blipFill rotWithShape="1">
          <a:blip r:embed="rId10"/>
          <a:srcRect l="11621" t="20785" r="7318" b="19196"/>
          <a:stretch/>
        </p:blipFill>
        <p:spPr>
          <a:xfrm>
            <a:off x="4610090" y="5072481"/>
            <a:ext cx="1445378" cy="802632"/>
          </a:xfrm>
          <a:prstGeom prst="rect">
            <a:avLst/>
          </a:prstGeom>
        </p:spPr>
      </p:pic>
      <p:sp>
        <p:nvSpPr>
          <p:cNvPr id="25" name="下矢印 24"/>
          <p:cNvSpPr/>
          <p:nvPr/>
        </p:nvSpPr>
        <p:spPr>
          <a:xfrm rot="16200000">
            <a:off x="7864055" y="2037471"/>
            <a:ext cx="548428" cy="1790200"/>
          </a:xfrm>
          <a:prstGeom prst="down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26" name="正方形/長方形 25"/>
          <p:cNvSpPr/>
          <p:nvPr/>
        </p:nvSpPr>
        <p:spPr>
          <a:xfrm>
            <a:off x="9178294" y="2519744"/>
            <a:ext cx="2413591" cy="147158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mtClean="0">
                <a:solidFill>
                  <a:schemeClr val="tx1"/>
                </a:solidFill>
              </a:rPr>
              <a:t>表示画面のキャプチャ</a:t>
            </a:r>
            <a:endParaRPr kumimoji="1" lang="ja-JP" altLang="en-US">
              <a:solidFill>
                <a:schemeClr val="tx1"/>
              </a:solidFill>
            </a:endParaRPr>
          </a:p>
        </p:txBody>
      </p:sp>
      <p:pic>
        <p:nvPicPr>
          <p:cNvPr id="27" name="図 26"/>
          <p:cNvPicPr>
            <a:picLocks noChangeAspect="1"/>
          </p:cNvPicPr>
          <p:nvPr/>
        </p:nvPicPr>
        <p:blipFill>
          <a:blip r:embed="rId11"/>
          <a:stretch>
            <a:fillRect/>
          </a:stretch>
        </p:blipFill>
        <p:spPr>
          <a:xfrm>
            <a:off x="4415587" y="5905071"/>
            <a:ext cx="1904366" cy="878938"/>
          </a:xfrm>
          <a:prstGeom prst="rect">
            <a:avLst/>
          </a:prstGeom>
        </p:spPr>
      </p:pic>
      <p:pic>
        <p:nvPicPr>
          <p:cNvPr id="21" name="図 20"/>
          <p:cNvPicPr>
            <a:picLocks noChangeAspect="1"/>
          </p:cNvPicPr>
          <p:nvPr/>
        </p:nvPicPr>
        <p:blipFill>
          <a:blip r:embed="rId12"/>
          <a:stretch>
            <a:fillRect/>
          </a:stretch>
        </p:blipFill>
        <p:spPr>
          <a:xfrm>
            <a:off x="6267097" y="5290814"/>
            <a:ext cx="1462773" cy="1098226"/>
          </a:xfrm>
          <a:prstGeom prst="rect">
            <a:avLst/>
          </a:prstGeom>
        </p:spPr>
      </p:pic>
      <p:sp>
        <p:nvSpPr>
          <p:cNvPr id="28" name="テキスト ボックス 27"/>
          <p:cNvSpPr txBox="1"/>
          <p:nvPr/>
        </p:nvSpPr>
        <p:spPr>
          <a:xfrm>
            <a:off x="7221263" y="2252413"/>
            <a:ext cx="1763741" cy="523220"/>
          </a:xfrm>
          <a:prstGeom prst="rect">
            <a:avLst/>
          </a:prstGeom>
          <a:noFill/>
        </p:spPr>
        <p:txBody>
          <a:bodyPr wrap="square" rtlCol="0">
            <a:spAutoFit/>
          </a:bodyPr>
          <a:lstStyle/>
          <a:p>
            <a:r>
              <a:rPr lang="ja-JP" altLang="en-US" sz="1400" dirty="0" smtClean="0">
                <a:latin typeface="Meiryo" charset="-128"/>
                <a:ea typeface="Meiryo" charset="-128"/>
                <a:cs typeface="Meiryo" charset="-128"/>
              </a:rPr>
              <a:t>③</a:t>
            </a:r>
            <a:r>
              <a:rPr lang="en-US" altLang="ja-JP" sz="1400" dirty="0" smtClean="0">
                <a:latin typeface="Meiryo" charset="-128"/>
                <a:ea typeface="Meiryo" charset="-128"/>
                <a:cs typeface="Meiryo" charset="-128"/>
              </a:rPr>
              <a:t>meteor</a:t>
            </a:r>
            <a:r>
              <a:rPr lang="ja-JP" altLang="en-US" sz="1400" dirty="0" smtClean="0">
                <a:latin typeface="Meiryo" charset="-128"/>
                <a:ea typeface="Meiryo" charset="-128"/>
                <a:cs typeface="Meiryo" charset="-128"/>
              </a:rPr>
              <a:t>ベースの</a:t>
            </a:r>
            <a:r>
              <a:rPr lang="en-US" altLang="ja-JP" sz="1400" dirty="0" smtClean="0">
                <a:latin typeface="Meiryo" charset="-128"/>
                <a:ea typeface="Meiryo" charset="-128"/>
                <a:cs typeface="Meiryo" charset="-128"/>
              </a:rPr>
              <a:t>web</a:t>
            </a:r>
            <a:r>
              <a:rPr lang="ja-JP" altLang="en-US" sz="1400" dirty="0" smtClean="0">
                <a:latin typeface="Meiryo" charset="-128"/>
                <a:ea typeface="Meiryo" charset="-128"/>
                <a:cs typeface="Meiryo" charset="-128"/>
              </a:rPr>
              <a:t>アプリで表示</a:t>
            </a:r>
            <a:endParaRPr lang="ja-JP" altLang="en-US" sz="1400" dirty="0">
              <a:latin typeface="Meiryo" charset="-128"/>
              <a:ea typeface="Meiryo" charset="-128"/>
              <a:cs typeface="Meiryo" charset="-128"/>
            </a:endParaRPr>
          </a:p>
        </p:txBody>
      </p:sp>
      <p:sp>
        <p:nvSpPr>
          <p:cNvPr id="29" name="正方形/長方形 28"/>
          <p:cNvSpPr/>
          <p:nvPr/>
        </p:nvSpPr>
        <p:spPr>
          <a:xfrm>
            <a:off x="514051" y="1837224"/>
            <a:ext cx="1880643" cy="307777"/>
          </a:xfrm>
          <a:prstGeom prst="rect">
            <a:avLst/>
          </a:prstGeom>
          <a:solidFill>
            <a:schemeClr val="bg1"/>
          </a:solidFill>
        </p:spPr>
        <p:txBody>
          <a:bodyPr wrap="none">
            <a:spAutoFit/>
          </a:bodyPr>
          <a:lstStyle/>
          <a:p>
            <a:r>
              <a:rPr lang="ja-JP" altLang="en-US" sz="1400" dirty="0">
                <a:latin typeface="Meiryo" charset="-128"/>
                <a:ea typeface="Meiryo" charset="-128"/>
                <a:cs typeface="Meiryo" charset="-128"/>
              </a:rPr>
              <a:t>就活</a:t>
            </a:r>
            <a:r>
              <a:rPr lang="en-US" altLang="ja-JP" sz="1400" dirty="0">
                <a:latin typeface="Meiryo" charset="-128"/>
                <a:ea typeface="Meiryo" charset="-128"/>
                <a:cs typeface="Meiryo" charset="-128"/>
              </a:rPr>
              <a:t>/</a:t>
            </a:r>
            <a:r>
              <a:rPr lang="ja-JP" altLang="en-US" sz="1400" dirty="0">
                <a:latin typeface="Meiryo" charset="-128"/>
                <a:ea typeface="Meiryo" charset="-128"/>
                <a:cs typeface="Meiryo" charset="-128"/>
              </a:rPr>
              <a:t>転職情報</a:t>
            </a:r>
            <a:r>
              <a:rPr lang="ja-JP" altLang="en-US" sz="1400" dirty="0" smtClean="0">
                <a:latin typeface="Meiryo" charset="-128"/>
                <a:ea typeface="Meiryo" charset="-128"/>
                <a:cs typeface="Meiryo" charset="-128"/>
              </a:rPr>
              <a:t>サイト</a:t>
            </a:r>
            <a:endParaRPr lang="ja-JP" altLang="en-US" sz="1400" dirty="0"/>
          </a:p>
        </p:txBody>
      </p:sp>
      <p:pic>
        <p:nvPicPr>
          <p:cNvPr id="3" name="図 2"/>
          <p:cNvPicPr>
            <a:picLocks noChangeAspect="1"/>
          </p:cNvPicPr>
          <p:nvPr/>
        </p:nvPicPr>
        <p:blipFill>
          <a:blip r:embed="rId13"/>
          <a:stretch>
            <a:fillRect/>
          </a:stretch>
        </p:blipFill>
        <p:spPr>
          <a:xfrm>
            <a:off x="9474092" y="1514939"/>
            <a:ext cx="562088" cy="521077"/>
          </a:xfrm>
          <a:prstGeom prst="rect">
            <a:avLst/>
          </a:prstGeom>
        </p:spPr>
      </p:pic>
      <p:pic>
        <p:nvPicPr>
          <p:cNvPr id="14" name="図 13"/>
          <p:cNvPicPr>
            <a:picLocks noChangeAspect="1"/>
          </p:cNvPicPr>
          <p:nvPr/>
        </p:nvPicPr>
        <p:blipFill rotWithShape="1">
          <a:blip r:embed="rId14"/>
          <a:srcRect l="20577" r="21349"/>
          <a:stretch/>
        </p:blipFill>
        <p:spPr>
          <a:xfrm>
            <a:off x="10151091" y="1563786"/>
            <a:ext cx="742976" cy="508547"/>
          </a:xfrm>
          <a:prstGeom prst="rect">
            <a:avLst/>
          </a:prstGeom>
        </p:spPr>
      </p:pic>
    </p:spTree>
    <p:extLst>
      <p:ext uri="{BB962C8B-B14F-4D97-AF65-F5344CB8AC3E}">
        <p14:creationId xmlns:p14="http://schemas.microsoft.com/office/powerpoint/2010/main" val="2141207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実装　①クローリング・スクレイピング</a:t>
            </a:r>
            <a:endParaRPr kumimoji="1" lang="ja-JP" altLang="en-US" dirty="0"/>
          </a:p>
        </p:txBody>
      </p:sp>
      <p:sp>
        <p:nvSpPr>
          <p:cNvPr id="4" name="スライド番号プレースホルダー 3"/>
          <p:cNvSpPr>
            <a:spLocks noGrp="1"/>
          </p:cNvSpPr>
          <p:nvPr>
            <p:ph type="sldNum" sz="quarter" idx="12"/>
          </p:nvPr>
        </p:nvSpPr>
        <p:spPr/>
        <p:txBody>
          <a:bodyPr/>
          <a:lstStyle/>
          <a:p>
            <a:fld id="{419F4E4A-EFCF-164D-B5DE-4F895030466D}" type="slidenum">
              <a:rPr lang="ja-JP" altLang="en-US" smtClean="0"/>
              <a:pPr/>
              <a:t>7</a:t>
            </a:fld>
            <a:endParaRPr lang="ja-JP" altLang="en-US"/>
          </a:p>
        </p:txBody>
      </p:sp>
      <p:sp>
        <p:nvSpPr>
          <p:cNvPr id="5" name="コンテンツ プレースホルダー 2"/>
          <p:cNvSpPr txBox="1">
            <a:spLocks/>
          </p:cNvSpPr>
          <p:nvPr/>
        </p:nvSpPr>
        <p:spPr>
          <a:xfrm>
            <a:off x="6155660" y="1296128"/>
            <a:ext cx="5163879" cy="5051509"/>
          </a:xfrm>
          <a:prstGeom prst="rect">
            <a:avLst/>
          </a:prstGeom>
        </p:spPr>
        <p:txBody>
          <a:bodyPr vert="horz" lIns="91440" tIns="45720" rIns="91440" bIns="45720" rtlCol="0">
            <a:normAutofit/>
          </a:bodyPr>
          <a:lstStyle>
            <a:lvl1pPr marL="257175" indent="-257175" algn="l" defTabSz="342900" rtl="0" eaLnBrk="1" latinLnBrk="0" hangingPunct="1">
              <a:lnSpc>
                <a:spcPct val="150000"/>
              </a:lnSpc>
              <a:spcBef>
                <a:spcPct val="20000"/>
              </a:spcBef>
              <a:buFont typeface="Arial"/>
              <a:buChar char="•"/>
              <a:defRPr kumimoji="1" sz="1800" b="0" i="0" kern="1200">
                <a:solidFill>
                  <a:schemeClr val="tx1"/>
                </a:solidFill>
                <a:latin typeface="Meiryo" charset="-128"/>
                <a:ea typeface="Meiryo" charset="-128"/>
                <a:cs typeface="Meiryo" charset="-128"/>
              </a:defRPr>
            </a:lvl1pPr>
            <a:lvl2pPr marL="557213" indent="-214313" algn="l" defTabSz="342900" rtl="0" eaLnBrk="1" latinLnBrk="0" hangingPunct="1">
              <a:lnSpc>
                <a:spcPct val="150000"/>
              </a:lnSpc>
              <a:spcBef>
                <a:spcPct val="20000"/>
              </a:spcBef>
              <a:buFont typeface="Arial"/>
              <a:buChar char="–"/>
              <a:defRPr kumimoji="1" sz="1500" b="0" i="0" kern="1200">
                <a:solidFill>
                  <a:schemeClr val="tx1"/>
                </a:solidFill>
                <a:latin typeface="Meiryo" charset="-128"/>
                <a:ea typeface="Meiryo" charset="-128"/>
                <a:cs typeface="Meiryo" charset="-128"/>
              </a:defRPr>
            </a:lvl2pPr>
            <a:lvl3pPr marL="857250" indent="-171450" algn="l" defTabSz="342900" rtl="0" eaLnBrk="1" latinLnBrk="0" hangingPunct="1">
              <a:lnSpc>
                <a:spcPct val="150000"/>
              </a:lnSpc>
              <a:spcBef>
                <a:spcPct val="20000"/>
              </a:spcBef>
              <a:buFont typeface="Arial"/>
              <a:buChar char="•"/>
              <a:defRPr kumimoji="1" sz="1350" b="0" i="0" kern="1200">
                <a:solidFill>
                  <a:schemeClr val="tx1"/>
                </a:solidFill>
                <a:latin typeface="Meiryo" charset="-128"/>
                <a:ea typeface="Meiryo" charset="-128"/>
                <a:cs typeface="Meiryo" charset="-128"/>
              </a:defRPr>
            </a:lvl3pPr>
            <a:lvl4pPr marL="1200150" indent="-171450" algn="l" defTabSz="342900" rtl="0" eaLnBrk="1" latinLnBrk="0" hangingPunct="1">
              <a:lnSpc>
                <a:spcPct val="150000"/>
              </a:lnSpc>
              <a:spcBef>
                <a:spcPct val="20000"/>
              </a:spcBef>
              <a:buFont typeface="Arial"/>
              <a:buChar char="–"/>
              <a:defRPr kumimoji="1" sz="1200" b="0" i="0" kern="1200">
                <a:solidFill>
                  <a:schemeClr val="tx1"/>
                </a:solidFill>
                <a:latin typeface="Meiryo" charset="-128"/>
                <a:ea typeface="Meiryo" charset="-128"/>
                <a:cs typeface="Meiryo" charset="-128"/>
              </a:defRPr>
            </a:lvl4pPr>
            <a:lvl5pPr marL="1543050" indent="-171450" algn="l" defTabSz="342900" rtl="0" eaLnBrk="1" latinLnBrk="0" hangingPunct="1">
              <a:lnSpc>
                <a:spcPct val="150000"/>
              </a:lnSpc>
              <a:spcBef>
                <a:spcPct val="20000"/>
              </a:spcBef>
              <a:buFont typeface="Arial"/>
              <a:buChar char="»"/>
              <a:defRPr kumimoji="1" sz="1200" b="0" i="0" kern="1200">
                <a:solidFill>
                  <a:schemeClr val="tx1"/>
                </a:solidFill>
                <a:latin typeface="Meiryo" charset="-128"/>
                <a:ea typeface="Meiryo" charset="-128"/>
                <a:cs typeface="Meiryo" charset="-128"/>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r>
              <a:rPr lang="ja-JP" altLang="en-US" dirty="0" smtClean="0"/>
              <a:t>外資就活ドットコムや</a:t>
            </a:r>
            <a:r>
              <a:rPr lang="en-US" altLang="ja-JP" dirty="0" err="1" smtClean="0"/>
              <a:t>Vorkers</a:t>
            </a:r>
            <a:r>
              <a:rPr lang="ja-JP" altLang="en-US" dirty="0" smtClean="0"/>
              <a:t>などからデータをクローリング</a:t>
            </a:r>
            <a:endParaRPr lang="en-US" altLang="ja-JP" dirty="0" smtClean="0"/>
          </a:p>
          <a:p>
            <a:pPr lvl="1"/>
            <a:r>
              <a:rPr lang="ja-JP" altLang="en-US" dirty="0" smtClean="0"/>
              <a:t>企業情報や選考体験記、転職者による企業評価などを中心に</a:t>
            </a:r>
            <a:r>
              <a:rPr lang="en-US" altLang="ja-JP" dirty="0" smtClean="0"/>
              <a:t>HTML</a:t>
            </a:r>
            <a:r>
              <a:rPr lang="ja-JP" altLang="en-US" dirty="0" smtClean="0"/>
              <a:t>を取得</a:t>
            </a:r>
            <a:endParaRPr lang="en-US" altLang="ja-JP" dirty="0" smtClean="0"/>
          </a:p>
          <a:p>
            <a:pPr lvl="1"/>
            <a:r>
              <a:rPr lang="en-US" altLang="ja-JP" dirty="0" smtClean="0"/>
              <a:t>JS</a:t>
            </a:r>
            <a:r>
              <a:rPr lang="ja-JP" altLang="en-US" dirty="0" smtClean="0"/>
              <a:t>の実行が必要な部分があるため</a:t>
            </a:r>
            <a:r>
              <a:rPr lang="en-US" altLang="ja-JP" dirty="0" smtClean="0"/>
              <a:t>Selenium</a:t>
            </a:r>
            <a:r>
              <a:rPr lang="ja-JP" altLang="en-US" dirty="0" smtClean="0"/>
              <a:t>と</a:t>
            </a:r>
            <a:r>
              <a:rPr lang="en-US" altLang="ja-JP" dirty="0" err="1" smtClean="0"/>
              <a:t>PhantomJS</a:t>
            </a:r>
            <a:r>
              <a:rPr lang="ja-JP" altLang="en-US" dirty="0" smtClean="0"/>
              <a:t>を利用</a:t>
            </a:r>
            <a:endParaRPr lang="en-US" altLang="ja-JP" dirty="0" smtClean="0"/>
          </a:p>
          <a:p>
            <a:pPr lvl="1"/>
            <a:endParaRPr lang="en-US" altLang="ja-JP" dirty="0"/>
          </a:p>
          <a:p>
            <a:r>
              <a:rPr lang="en-US" altLang="ja-JP" dirty="0" err="1" smtClean="0"/>
              <a:t>Beautifulsoup</a:t>
            </a:r>
            <a:r>
              <a:rPr lang="ja-JP" altLang="en-US" dirty="0" smtClean="0"/>
              <a:t>でスクレイピングして</a:t>
            </a:r>
            <a:r>
              <a:rPr lang="en-US" altLang="ja-JP" dirty="0" smtClean="0"/>
              <a:t>HTML</a:t>
            </a:r>
            <a:r>
              <a:rPr lang="ja-JP" altLang="en-US" dirty="0" smtClean="0"/>
              <a:t>を解析し、必要な情報を抽出しサーバーに格納</a:t>
            </a:r>
            <a:endParaRPr lang="en-US" altLang="ja-JP" dirty="0" smtClean="0"/>
          </a:p>
        </p:txBody>
      </p:sp>
      <p:pic>
        <p:nvPicPr>
          <p:cNvPr id="6" name="図 5"/>
          <p:cNvPicPr>
            <a:picLocks noChangeAspect="1"/>
          </p:cNvPicPr>
          <p:nvPr/>
        </p:nvPicPr>
        <p:blipFill>
          <a:blip r:embed="rId2"/>
          <a:stretch>
            <a:fillRect/>
          </a:stretch>
        </p:blipFill>
        <p:spPr>
          <a:xfrm>
            <a:off x="1073842" y="1296128"/>
            <a:ext cx="1696191" cy="1425807"/>
          </a:xfrm>
          <a:prstGeom prst="rect">
            <a:avLst/>
          </a:prstGeom>
        </p:spPr>
      </p:pic>
      <p:pic>
        <p:nvPicPr>
          <p:cNvPr id="7" name="図 6"/>
          <p:cNvPicPr>
            <a:picLocks noChangeAspect="1"/>
          </p:cNvPicPr>
          <p:nvPr/>
        </p:nvPicPr>
        <p:blipFill>
          <a:blip r:embed="rId3"/>
          <a:stretch>
            <a:fillRect/>
          </a:stretch>
        </p:blipFill>
        <p:spPr>
          <a:xfrm>
            <a:off x="3008072" y="1389974"/>
            <a:ext cx="1866356" cy="1331961"/>
          </a:xfrm>
          <a:prstGeom prst="rect">
            <a:avLst/>
          </a:prstGeom>
        </p:spPr>
      </p:pic>
      <p:pic>
        <p:nvPicPr>
          <p:cNvPr id="8" name="図 7"/>
          <p:cNvPicPr>
            <a:picLocks noChangeAspect="1"/>
          </p:cNvPicPr>
          <p:nvPr/>
        </p:nvPicPr>
        <p:blipFill>
          <a:blip r:embed="rId4"/>
          <a:stretch>
            <a:fillRect/>
          </a:stretch>
        </p:blipFill>
        <p:spPr>
          <a:xfrm>
            <a:off x="2104585" y="3613972"/>
            <a:ext cx="1720523" cy="1153981"/>
          </a:xfrm>
          <a:prstGeom prst="rect">
            <a:avLst/>
          </a:prstGeom>
        </p:spPr>
      </p:pic>
      <p:sp>
        <p:nvSpPr>
          <p:cNvPr id="9" name="下矢印 8"/>
          <p:cNvSpPr/>
          <p:nvPr/>
        </p:nvSpPr>
        <p:spPr>
          <a:xfrm>
            <a:off x="2701731" y="2840669"/>
            <a:ext cx="492224" cy="654569"/>
          </a:xfrm>
          <a:prstGeom prst="down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pic>
        <p:nvPicPr>
          <p:cNvPr id="10" name="図 9"/>
          <p:cNvPicPr>
            <a:picLocks noChangeAspect="1"/>
          </p:cNvPicPr>
          <p:nvPr/>
        </p:nvPicPr>
        <p:blipFill>
          <a:blip r:embed="rId5"/>
          <a:stretch>
            <a:fillRect/>
          </a:stretch>
        </p:blipFill>
        <p:spPr>
          <a:xfrm>
            <a:off x="1474173" y="2971137"/>
            <a:ext cx="515011" cy="477038"/>
          </a:xfrm>
          <a:prstGeom prst="rect">
            <a:avLst/>
          </a:prstGeom>
        </p:spPr>
      </p:pic>
      <p:pic>
        <p:nvPicPr>
          <p:cNvPr id="11" name="図 10"/>
          <p:cNvPicPr>
            <a:picLocks noChangeAspect="1"/>
          </p:cNvPicPr>
          <p:nvPr/>
        </p:nvPicPr>
        <p:blipFill>
          <a:blip r:embed="rId6"/>
          <a:stretch>
            <a:fillRect/>
          </a:stretch>
        </p:blipFill>
        <p:spPr>
          <a:xfrm>
            <a:off x="2105326" y="2971137"/>
            <a:ext cx="470964" cy="470964"/>
          </a:xfrm>
          <a:prstGeom prst="rect">
            <a:avLst/>
          </a:prstGeom>
        </p:spPr>
      </p:pic>
      <p:pic>
        <p:nvPicPr>
          <p:cNvPr id="12" name="図 11"/>
          <p:cNvPicPr>
            <a:picLocks noChangeAspect="1"/>
          </p:cNvPicPr>
          <p:nvPr/>
        </p:nvPicPr>
        <p:blipFill>
          <a:blip r:embed="rId7"/>
          <a:stretch>
            <a:fillRect/>
          </a:stretch>
        </p:blipFill>
        <p:spPr>
          <a:xfrm>
            <a:off x="1664242" y="4939824"/>
            <a:ext cx="1054492" cy="451925"/>
          </a:xfrm>
          <a:prstGeom prst="rect">
            <a:avLst/>
          </a:prstGeom>
        </p:spPr>
      </p:pic>
      <p:sp>
        <p:nvSpPr>
          <p:cNvPr id="13" name="下矢印 12"/>
          <p:cNvSpPr/>
          <p:nvPr/>
        </p:nvSpPr>
        <p:spPr>
          <a:xfrm>
            <a:off x="2718734" y="4877739"/>
            <a:ext cx="492224" cy="654569"/>
          </a:xfrm>
          <a:prstGeom prst="down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4" name="円柱 13"/>
          <p:cNvSpPr/>
          <p:nvPr/>
        </p:nvSpPr>
        <p:spPr>
          <a:xfrm>
            <a:off x="2340808" y="6021498"/>
            <a:ext cx="1334528" cy="772709"/>
          </a:xfrm>
          <a:prstGeom prst="ca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ja-JP" sz="1400" dirty="0" smtClean="0">
              <a:latin typeface="Meiryo" charset="-128"/>
              <a:ea typeface="Meiryo" charset="-128"/>
              <a:cs typeface="Meiryo" charset="-128"/>
            </a:endParaRPr>
          </a:p>
          <a:p>
            <a:pPr algn="ctr"/>
            <a:r>
              <a:rPr lang="ja-JP" altLang="en-US" sz="1400" dirty="0" smtClean="0">
                <a:latin typeface="Meiryo" charset="-128"/>
                <a:ea typeface="Meiryo" charset="-128"/>
                <a:cs typeface="Meiryo" charset="-128"/>
              </a:rPr>
              <a:t>サーバー</a:t>
            </a:r>
            <a:endParaRPr lang="en-US" altLang="ja-JP" sz="1400" dirty="0" smtClean="0">
              <a:latin typeface="Meiryo" charset="-128"/>
              <a:ea typeface="Meiryo" charset="-128"/>
              <a:cs typeface="Meiryo" charset="-128"/>
            </a:endParaRPr>
          </a:p>
        </p:txBody>
      </p:sp>
      <p:pic>
        <p:nvPicPr>
          <p:cNvPr id="15" name="図 14"/>
          <p:cNvPicPr>
            <a:picLocks noChangeAspect="1"/>
          </p:cNvPicPr>
          <p:nvPr/>
        </p:nvPicPr>
        <p:blipFill>
          <a:blip r:embed="rId8"/>
          <a:stretch>
            <a:fillRect/>
          </a:stretch>
        </p:blipFill>
        <p:spPr>
          <a:xfrm>
            <a:off x="2266079" y="5575480"/>
            <a:ext cx="1483985" cy="402846"/>
          </a:xfrm>
          <a:prstGeom prst="rect">
            <a:avLst/>
          </a:prstGeom>
        </p:spPr>
      </p:pic>
      <p:sp>
        <p:nvSpPr>
          <p:cNvPr id="16" name="テキスト ボックス 15"/>
          <p:cNvSpPr txBox="1"/>
          <p:nvPr/>
        </p:nvSpPr>
        <p:spPr>
          <a:xfrm>
            <a:off x="3288837" y="2989465"/>
            <a:ext cx="1261884" cy="307777"/>
          </a:xfrm>
          <a:prstGeom prst="rect">
            <a:avLst/>
          </a:prstGeom>
          <a:noFill/>
        </p:spPr>
        <p:txBody>
          <a:bodyPr wrap="none" rtlCol="0">
            <a:spAutoFit/>
          </a:bodyPr>
          <a:lstStyle/>
          <a:p>
            <a:r>
              <a:rPr kumimoji="1" lang="ja-JP" altLang="en-US" sz="1400" dirty="0" smtClean="0">
                <a:latin typeface="Meiryo" charset="-128"/>
                <a:ea typeface="Meiryo" charset="-128"/>
                <a:cs typeface="Meiryo" charset="-128"/>
              </a:rPr>
              <a:t>クローリング</a:t>
            </a:r>
          </a:p>
        </p:txBody>
      </p:sp>
      <p:sp>
        <p:nvSpPr>
          <p:cNvPr id="17" name="テキスト ボックス 16"/>
          <p:cNvSpPr txBox="1"/>
          <p:nvPr/>
        </p:nvSpPr>
        <p:spPr>
          <a:xfrm>
            <a:off x="3288837" y="4960395"/>
            <a:ext cx="1441420" cy="523220"/>
          </a:xfrm>
          <a:prstGeom prst="rect">
            <a:avLst/>
          </a:prstGeom>
          <a:noFill/>
        </p:spPr>
        <p:txBody>
          <a:bodyPr wrap="none" rtlCol="0">
            <a:spAutoFit/>
          </a:bodyPr>
          <a:lstStyle/>
          <a:p>
            <a:r>
              <a:rPr kumimoji="1" lang="ja-JP" altLang="en-US" sz="1400" smtClean="0">
                <a:latin typeface="Meiryo" charset="-128"/>
                <a:ea typeface="Meiryo" charset="-128"/>
                <a:cs typeface="Meiryo" charset="-128"/>
              </a:rPr>
              <a:t>スクレイピング</a:t>
            </a:r>
            <a:endParaRPr kumimoji="1" lang="en-US" altLang="ja-JP" sz="1400" dirty="0" smtClean="0">
              <a:latin typeface="Meiryo" charset="-128"/>
              <a:ea typeface="Meiryo" charset="-128"/>
              <a:cs typeface="Meiryo" charset="-128"/>
            </a:endParaRPr>
          </a:p>
          <a:p>
            <a:r>
              <a:rPr kumimoji="1" lang="en-US" altLang="ja-JP" sz="1400" dirty="0" smtClean="0">
                <a:latin typeface="Meiryo" charset="-128"/>
                <a:ea typeface="Meiryo" charset="-128"/>
                <a:cs typeface="Meiryo" charset="-128"/>
              </a:rPr>
              <a:t>DB</a:t>
            </a:r>
            <a:r>
              <a:rPr kumimoji="1" lang="ja-JP" altLang="en-US" sz="1400" dirty="0" smtClean="0">
                <a:latin typeface="Meiryo" charset="-128"/>
                <a:ea typeface="Meiryo" charset="-128"/>
                <a:cs typeface="Meiryo" charset="-128"/>
              </a:rPr>
              <a:t>格納</a:t>
            </a:r>
          </a:p>
        </p:txBody>
      </p:sp>
    </p:spTree>
    <p:extLst>
      <p:ext uri="{BB962C8B-B14F-4D97-AF65-F5344CB8AC3E}">
        <p14:creationId xmlns:p14="http://schemas.microsoft.com/office/powerpoint/2010/main" val="2014285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ビジネスモデル</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掲載対象のサイトやサービスと提供</a:t>
            </a:r>
            <a:endParaRPr kumimoji="1" lang="en-US" altLang="ja-JP" dirty="0" smtClean="0"/>
          </a:p>
          <a:p>
            <a:r>
              <a:rPr kumimoji="1" lang="ja-JP" altLang="en-US" dirty="0" smtClean="0"/>
              <a:t>各種コンテンツに掲載元サイトへのリンクを貼りアクセスを促すことで、遷移アクセスに応じた報酬型利益を元サイトから貰う</a:t>
            </a:r>
            <a:endParaRPr lang="en-US" altLang="ja-JP" dirty="0"/>
          </a:p>
          <a:p>
            <a:pPr lvl="1"/>
            <a:r>
              <a:rPr kumimoji="1" lang="ja-JP" altLang="en-US" dirty="0" smtClean="0"/>
              <a:t>優良なコンテンツを多く有する元サイトのアクセス増を促す、互恵的なビジネスモデル</a:t>
            </a:r>
            <a:endParaRPr kumimoji="1" lang="en-US" altLang="ja-JP" dirty="0" smtClean="0"/>
          </a:p>
          <a:p>
            <a:pPr lvl="1"/>
            <a:r>
              <a:rPr lang="ja-JP" altLang="en-US" dirty="0" smtClean="0"/>
              <a:t>キュレーションメディアにありがちな無断掲載コンテンツを用いた広告収益や信頼性の問題をクリア</a:t>
            </a:r>
            <a:endParaRPr kumimoji="1" lang="ja-JP" altLang="en-US" dirty="0"/>
          </a:p>
        </p:txBody>
      </p:sp>
      <p:sp>
        <p:nvSpPr>
          <p:cNvPr id="4" name="スライド番号プレースホルダー 3"/>
          <p:cNvSpPr>
            <a:spLocks noGrp="1"/>
          </p:cNvSpPr>
          <p:nvPr>
            <p:ph type="sldNum" sz="quarter" idx="12"/>
          </p:nvPr>
        </p:nvSpPr>
        <p:spPr/>
        <p:txBody>
          <a:bodyPr/>
          <a:lstStyle/>
          <a:p>
            <a:fld id="{419F4E4A-EFCF-164D-B5DE-4F895030466D}" type="slidenum">
              <a:rPr lang="ja-JP" altLang="en-US" smtClean="0"/>
              <a:pPr/>
              <a:t>8</a:t>
            </a:fld>
            <a:endParaRPr lang="ja-JP" altLang="en-US"/>
          </a:p>
        </p:txBody>
      </p:sp>
      <p:sp>
        <p:nvSpPr>
          <p:cNvPr id="5" name="正方形/長方形 4"/>
          <p:cNvSpPr/>
          <p:nvPr/>
        </p:nvSpPr>
        <p:spPr>
          <a:xfrm>
            <a:off x="2347590" y="4395353"/>
            <a:ext cx="1743740" cy="1808019"/>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000" dirty="0" smtClean="0">
                <a:solidFill>
                  <a:schemeClr val="tx1"/>
                </a:solidFill>
              </a:rPr>
              <a:t>Job Collector</a:t>
            </a:r>
            <a:endParaRPr kumimoji="1" lang="ja-JP" altLang="en-US" sz="2000" dirty="0">
              <a:solidFill>
                <a:schemeClr val="tx1"/>
              </a:solidFill>
            </a:endParaRPr>
          </a:p>
        </p:txBody>
      </p:sp>
      <p:sp>
        <p:nvSpPr>
          <p:cNvPr id="6" name="下矢印 5"/>
          <p:cNvSpPr/>
          <p:nvPr/>
        </p:nvSpPr>
        <p:spPr>
          <a:xfrm rot="16200000">
            <a:off x="5664543" y="3443268"/>
            <a:ext cx="548428" cy="2898358"/>
          </a:xfrm>
          <a:prstGeom prst="down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7" name="下矢印 6"/>
          <p:cNvSpPr/>
          <p:nvPr/>
        </p:nvSpPr>
        <p:spPr>
          <a:xfrm rot="5400000">
            <a:off x="5664543" y="4289617"/>
            <a:ext cx="548428" cy="2898358"/>
          </a:xfrm>
          <a:prstGeom prst="down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8" name="テキスト ボックス 7"/>
          <p:cNvSpPr txBox="1"/>
          <p:nvPr/>
        </p:nvSpPr>
        <p:spPr>
          <a:xfrm>
            <a:off x="4686300" y="4232028"/>
            <a:ext cx="2492990" cy="369332"/>
          </a:xfrm>
          <a:prstGeom prst="rect">
            <a:avLst/>
          </a:prstGeom>
          <a:noFill/>
        </p:spPr>
        <p:txBody>
          <a:bodyPr wrap="none" rtlCol="0">
            <a:spAutoFit/>
          </a:bodyPr>
          <a:lstStyle/>
          <a:p>
            <a:r>
              <a:rPr kumimoji="1" lang="ja-JP" altLang="en-US" dirty="0" smtClean="0">
                <a:latin typeface="Meiryo" charset="-128"/>
                <a:ea typeface="Meiryo" charset="-128"/>
                <a:cs typeface="Meiryo" charset="-128"/>
              </a:rPr>
              <a:t>元サイトへユーザ誘導</a:t>
            </a:r>
            <a:endParaRPr kumimoji="1" lang="ja-JP" altLang="en-US" dirty="0" smtClean="0">
              <a:latin typeface="Meiryo" charset="-128"/>
              <a:ea typeface="Meiryo" charset="-128"/>
              <a:cs typeface="Meiryo" charset="-128"/>
            </a:endParaRPr>
          </a:p>
        </p:txBody>
      </p:sp>
      <p:sp>
        <p:nvSpPr>
          <p:cNvPr id="9" name="テキスト ボックス 8"/>
          <p:cNvSpPr txBox="1"/>
          <p:nvPr/>
        </p:nvSpPr>
        <p:spPr>
          <a:xfrm>
            <a:off x="4570883" y="6123546"/>
            <a:ext cx="2723823" cy="369332"/>
          </a:xfrm>
          <a:prstGeom prst="rect">
            <a:avLst/>
          </a:prstGeom>
          <a:noFill/>
        </p:spPr>
        <p:txBody>
          <a:bodyPr wrap="none" rtlCol="0">
            <a:spAutoFit/>
          </a:bodyPr>
          <a:lstStyle/>
          <a:p>
            <a:r>
              <a:rPr kumimoji="1" lang="ja-JP" altLang="en-US" smtClean="0">
                <a:latin typeface="Meiryo" charset="-128"/>
                <a:ea typeface="Meiryo" charset="-128"/>
                <a:cs typeface="Meiryo" charset="-128"/>
              </a:rPr>
              <a:t>アクセス増に</a:t>
            </a:r>
            <a:r>
              <a:rPr kumimoji="1" lang="ja-JP" altLang="en-US" dirty="0" smtClean="0">
                <a:latin typeface="Meiryo" charset="-128"/>
                <a:ea typeface="Meiryo" charset="-128"/>
                <a:cs typeface="Meiryo" charset="-128"/>
              </a:rPr>
              <a:t>応じた報酬</a:t>
            </a:r>
            <a:endParaRPr kumimoji="1" lang="ja-JP" altLang="en-US" dirty="0" smtClean="0">
              <a:latin typeface="Meiryo" charset="-128"/>
              <a:ea typeface="Meiryo" charset="-128"/>
              <a:cs typeface="Meiryo" charset="-128"/>
            </a:endParaRPr>
          </a:p>
        </p:txBody>
      </p:sp>
      <p:pic>
        <p:nvPicPr>
          <p:cNvPr id="10" name="図 9"/>
          <p:cNvPicPr>
            <a:picLocks noChangeAspect="1"/>
          </p:cNvPicPr>
          <p:nvPr/>
        </p:nvPicPr>
        <p:blipFill>
          <a:blip r:embed="rId2"/>
          <a:stretch>
            <a:fillRect/>
          </a:stretch>
        </p:blipFill>
        <p:spPr>
          <a:xfrm>
            <a:off x="8029503" y="4785146"/>
            <a:ext cx="2146023" cy="381515"/>
          </a:xfrm>
          <a:prstGeom prst="rect">
            <a:avLst/>
          </a:prstGeom>
        </p:spPr>
      </p:pic>
      <p:pic>
        <p:nvPicPr>
          <p:cNvPr id="11" name="図 10"/>
          <p:cNvPicPr>
            <a:picLocks noChangeAspect="1"/>
          </p:cNvPicPr>
          <p:nvPr/>
        </p:nvPicPr>
        <p:blipFill>
          <a:blip r:embed="rId3"/>
          <a:stretch>
            <a:fillRect/>
          </a:stretch>
        </p:blipFill>
        <p:spPr>
          <a:xfrm>
            <a:off x="8029503" y="5264680"/>
            <a:ext cx="711908" cy="711908"/>
          </a:xfrm>
          <a:prstGeom prst="rect">
            <a:avLst/>
          </a:prstGeom>
        </p:spPr>
      </p:pic>
      <p:pic>
        <p:nvPicPr>
          <p:cNvPr id="12" name="図 11"/>
          <p:cNvPicPr>
            <a:picLocks noChangeAspect="1"/>
          </p:cNvPicPr>
          <p:nvPr/>
        </p:nvPicPr>
        <p:blipFill rotWithShape="1">
          <a:blip r:embed="rId4"/>
          <a:srcRect l="25039" t="24210" r="25346" b="28170"/>
          <a:stretch/>
        </p:blipFill>
        <p:spPr>
          <a:xfrm>
            <a:off x="8803926" y="5275076"/>
            <a:ext cx="1371600" cy="691116"/>
          </a:xfrm>
          <a:prstGeom prst="rect">
            <a:avLst/>
          </a:prstGeom>
        </p:spPr>
      </p:pic>
      <p:sp>
        <p:nvSpPr>
          <p:cNvPr id="13" name="角丸四角形 12"/>
          <p:cNvSpPr/>
          <p:nvPr/>
        </p:nvSpPr>
        <p:spPr>
          <a:xfrm>
            <a:off x="7774259" y="4391770"/>
            <a:ext cx="2505647" cy="1811603"/>
          </a:xfrm>
          <a:prstGeom prst="roundRect">
            <a:avLst/>
          </a:prstGeom>
          <a:no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p>
        </p:txBody>
      </p:sp>
      <p:sp>
        <p:nvSpPr>
          <p:cNvPr id="14" name="正方形/長方形 13"/>
          <p:cNvSpPr/>
          <p:nvPr/>
        </p:nvSpPr>
        <p:spPr>
          <a:xfrm>
            <a:off x="8396140" y="4083993"/>
            <a:ext cx="1261884" cy="307777"/>
          </a:xfrm>
          <a:prstGeom prst="rect">
            <a:avLst/>
          </a:prstGeom>
          <a:solidFill>
            <a:schemeClr val="bg1"/>
          </a:solidFill>
        </p:spPr>
        <p:txBody>
          <a:bodyPr wrap="none">
            <a:spAutoFit/>
          </a:bodyPr>
          <a:lstStyle/>
          <a:p>
            <a:r>
              <a:rPr lang="ja-JP" altLang="en-US" sz="1400" smtClean="0">
                <a:latin typeface="Meiryo" charset="-128"/>
                <a:ea typeface="Meiryo" charset="-128"/>
                <a:cs typeface="Meiryo" charset="-128"/>
              </a:rPr>
              <a:t>掲載元サイト</a:t>
            </a:r>
            <a:endParaRPr lang="ja-JP" altLang="en-US" sz="1400" dirty="0"/>
          </a:p>
        </p:txBody>
      </p:sp>
    </p:spTree>
    <p:extLst>
      <p:ext uri="{BB962C8B-B14F-4D97-AF65-F5344CB8AC3E}">
        <p14:creationId xmlns:p14="http://schemas.microsoft.com/office/powerpoint/2010/main" val="173192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角丸四角形 9"/>
          <p:cNvSpPr/>
          <p:nvPr/>
        </p:nvSpPr>
        <p:spPr>
          <a:xfrm>
            <a:off x="916761" y="3944839"/>
            <a:ext cx="9825667" cy="2668612"/>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6095999" y="1287960"/>
            <a:ext cx="4646429" cy="2500602"/>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角丸四角形 7"/>
          <p:cNvSpPr/>
          <p:nvPr/>
        </p:nvSpPr>
        <p:spPr>
          <a:xfrm>
            <a:off x="925031" y="1287960"/>
            <a:ext cx="4646429" cy="2500602"/>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dirty="0" smtClean="0"/>
              <a:t>今後の課題</a:t>
            </a:r>
            <a:endParaRPr kumimoji="1" lang="ja-JP" altLang="en-US" dirty="0"/>
          </a:p>
        </p:txBody>
      </p:sp>
      <p:sp>
        <p:nvSpPr>
          <p:cNvPr id="3" name="コンテンツ プレースホルダー 2"/>
          <p:cNvSpPr>
            <a:spLocks noGrp="1"/>
          </p:cNvSpPr>
          <p:nvPr>
            <p:ph idx="1"/>
          </p:nvPr>
        </p:nvSpPr>
        <p:spPr>
          <a:xfrm>
            <a:off x="1228057" y="1937651"/>
            <a:ext cx="4040372" cy="1567103"/>
          </a:xfrm>
        </p:spPr>
        <p:txBody>
          <a:bodyPr>
            <a:noAutofit/>
          </a:bodyPr>
          <a:lstStyle/>
          <a:p>
            <a:r>
              <a:rPr kumimoji="1" lang="ja-JP" altLang="en-US" dirty="0" smtClean="0"/>
              <a:t>未対応</a:t>
            </a:r>
            <a:r>
              <a:rPr kumimoji="1" lang="ja-JP" altLang="en-US" dirty="0" smtClean="0"/>
              <a:t>の</a:t>
            </a:r>
            <a:r>
              <a:rPr kumimoji="1" lang="ja-JP" altLang="en-US" smtClean="0"/>
              <a:t>就</a:t>
            </a:r>
            <a:r>
              <a:rPr kumimoji="1" lang="ja-JP" altLang="en-US" smtClean="0"/>
              <a:t>活情報</a:t>
            </a:r>
            <a:r>
              <a:rPr kumimoji="1" lang="ja-JP" altLang="en-US" dirty="0" smtClean="0"/>
              <a:t>サイトへの対応</a:t>
            </a:r>
            <a:endParaRPr kumimoji="1" lang="en-US" altLang="ja-JP" dirty="0" smtClean="0"/>
          </a:p>
          <a:p>
            <a:r>
              <a:rPr lang="ja-JP" altLang="en-US" dirty="0" smtClean="0"/>
              <a:t>企業サイト</a:t>
            </a:r>
            <a:endParaRPr lang="en-US" altLang="ja-JP" dirty="0" smtClean="0"/>
          </a:p>
          <a:p>
            <a:r>
              <a:rPr kumimoji="1" lang="ja-JP" altLang="en-US" dirty="0" smtClean="0"/>
              <a:t>企業にまつわるニュース</a:t>
            </a:r>
            <a:endParaRPr kumimoji="1" lang="ja-JP" altLang="en-US" dirty="0"/>
          </a:p>
        </p:txBody>
      </p:sp>
      <p:sp>
        <p:nvSpPr>
          <p:cNvPr id="4" name="スライド番号プレースホルダー 3"/>
          <p:cNvSpPr>
            <a:spLocks noGrp="1"/>
          </p:cNvSpPr>
          <p:nvPr>
            <p:ph type="sldNum" sz="quarter" idx="12"/>
          </p:nvPr>
        </p:nvSpPr>
        <p:spPr/>
        <p:txBody>
          <a:bodyPr/>
          <a:lstStyle/>
          <a:p>
            <a:fld id="{419F4E4A-EFCF-164D-B5DE-4F895030466D}" type="slidenum">
              <a:rPr lang="ja-JP" altLang="en-US" smtClean="0"/>
              <a:pPr/>
              <a:t>9</a:t>
            </a:fld>
            <a:endParaRPr lang="ja-JP" altLang="en-US"/>
          </a:p>
        </p:txBody>
      </p:sp>
      <p:sp>
        <p:nvSpPr>
          <p:cNvPr id="5" name="コンテンツ プレースホルダー 2"/>
          <p:cNvSpPr txBox="1">
            <a:spLocks/>
          </p:cNvSpPr>
          <p:nvPr/>
        </p:nvSpPr>
        <p:spPr>
          <a:xfrm>
            <a:off x="1424171" y="4553427"/>
            <a:ext cx="8810846" cy="1939452"/>
          </a:xfrm>
          <a:prstGeom prst="rect">
            <a:avLst/>
          </a:prstGeom>
        </p:spPr>
        <p:txBody>
          <a:bodyPr vert="horz" lIns="91440" tIns="45720" rIns="91440" bIns="45720" rtlCol="0">
            <a:normAutofit/>
          </a:bodyPr>
          <a:lstStyle>
            <a:lvl1pPr marL="257175" indent="-257175" algn="l" defTabSz="342900" rtl="0" eaLnBrk="1" latinLnBrk="0" hangingPunct="1">
              <a:lnSpc>
                <a:spcPct val="150000"/>
              </a:lnSpc>
              <a:spcBef>
                <a:spcPct val="20000"/>
              </a:spcBef>
              <a:buFont typeface="Arial"/>
              <a:buChar char="•"/>
              <a:defRPr kumimoji="1" sz="1800" b="0" i="0" kern="1200">
                <a:solidFill>
                  <a:schemeClr val="tx1"/>
                </a:solidFill>
                <a:latin typeface="Meiryo" charset="-128"/>
                <a:ea typeface="Meiryo" charset="-128"/>
                <a:cs typeface="Meiryo" charset="-128"/>
              </a:defRPr>
            </a:lvl1pPr>
            <a:lvl2pPr marL="557213" indent="-214313" algn="l" defTabSz="342900" rtl="0" eaLnBrk="1" latinLnBrk="0" hangingPunct="1">
              <a:lnSpc>
                <a:spcPct val="150000"/>
              </a:lnSpc>
              <a:spcBef>
                <a:spcPct val="20000"/>
              </a:spcBef>
              <a:buFont typeface="Arial"/>
              <a:buChar char="–"/>
              <a:defRPr kumimoji="1" sz="1500" b="0" i="0" kern="1200">
                <a:solidFill>
                  <a:schemeClr val="tx1"/>
                </a:solidFill>
                <a:latin typeface="Meiryo" charset="-128"/>
                <a:ea typeface="Meiryo" charset="-128"/>
                <a:cs typeface="Meiryo" charset="-128"/>
              </a:defRPr>
            </a:lvl2pPr>
            <a:lvl3pPr marL="857250" indent="-171450" algn="l" defTabSz="342900" rtl="0" eaLnBrk="1" latinLnBrk="0" hangingPunct="1">
              <a:lnSpc>
                <a:spcPct val="150000"/>
              </a:lnSpc>
              <a:spcBef>
                <a:spcPct val="20000"/>
              </a:spcBef>
              <a:buFont typeface="Arial"/>
              <a:buChar char="•"/>
              <a:defRPr kumimoji="1" sz="1350" b="0" i="0" kern="1200">
                <a:solidFill>
                  <a:schemeClr val="tx1"/>
                </a:solidFill>
                <a:latin typeface="Meiryo" charset="-128"/>
                <a:ea typeface="Meiryo" charset="-128"/>
                <a:cs typeface="Meiryo" charset="-128"/>
              </a:defRPr>
            </a:lvl3pPr>
            <a:lvl4pPr marL="1200150" indent="-171450" algn="l" defTabSz="342900" rtl="0" eaLnBrk="1" latinLnBrk="0" hangingPunct="1">
              <a:lnSpc>
                <a:spcPct val="150000"/>
              </a:lnSpc>
              <a:spcBef>
                <a:spcPct val="20000"/>
              </a:spcBef>
              <a:buFont typeface="Arial"/>
              <a:buChar char="–"/>
              <a:defRPr kumimoji="1" sz="1200" b="0" i="0" kern="1200">
                <a:solidFill>
                  <a:schemeClr val="tx1"/>
                </a:solidFill>
                <a:latin typeface="Meiryo" charset="-128"/>
                <a:ea typeface="Meiryo" charset="-128"/>
                <a:cs typeface="Meiryo" charset="-128"/>
              </a:defRPr>
            </a:lvl4pPr>
            <a:lvl5pPr marL="1543050" indent="-171450" algn="l" defTabSz="342900" rtl="0" eaLnBrk="1" latinLnBrk="0" hangingPunct="1">
              <a:lnSpc>
                <a:spcPct val="150000"/>
              </a:lnSpc>
              <a:spcBef>
                <a:spcPct val="20000"/>
              </a:spcBef>
              <a:buFont typeface="Arial"/>
              <a:buChar char="»"/>
              <a:defRPr kumimoji="1" sz="1200" b="0" i="0" kern="1200">
                <a:solidFill>
                  <a:schemeClr val="tx1"/>
                </a:solidFill>
                <a:latin typeface="Meiryo" charset="-128"/>
                <a:ea typeface="Meiryo" charset="-128"/>
                <a:cs typeface="Meiryo" charset="-128"/>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r>
              <a:rPr lang="ja-JP" altLang="en-US" dirty="0" smtClean="0"/>
              <a:t>口</a:t>
            </a:r>
            <a:r>
              <a:rPr lang="ja-JP" altLang="en-US" dirty="0" smtClean="0"/>
              <a:t>コミのポジネガ分析・トレンド分析</a:t>
            </a:r>
            <a:endParaRPr lang="en-US" altLang="ja-JP" dirty="0" smtClean="0"/>
          </a:p>
          <a:p>
            <a:r>
              <a:rPr lang="ja-JP" altLang="en-US" dirty="0" smtClean="0"/>
              <a:t>ユーザの基本情報や選考情報、視聴履歴などを踏まえたコンテンツ推薦エンジン</a:t>
            </a:r>
            <a:endParaRPr lang="en-US" altLang="ja-JP" dirty="0" smtClean="0"/>
          </a:p>
          <a:p>
            <a:r>
              <a:rPr lang="ja-JP" altLang="en-US" dirty="0" smtClean="0"/>
              <a:t>機械学習を用いた選考通過者と落選者の</a:t>
            </a:r>
            <a:r>
              <a:rPr lang="en-US" altLang="ja-JP" dirty="0" smtClean="0"/>
              <a:t>ES</a:t>
            </a:r>
            <a:r>
              <a:rPr lang="ja-JP" altLang="en-US" dirty="0" smtClean="0"/>
              <a:t>分析</a:t>
            </a:r>
            <a:endParaRPr lang="en-US" altLang="ja-JP" dirty="0" smtClean="0"/>
          </a:p>
          <a:p>
            <a:r>
              <a:rPr lang="ja-JP" altLang="en-US" dirty="0" smtClean="0"/>
              <a:t>選考倍率</a:t>
            </a:r>
            <a:r>
              <a:rPr lang="ja-JP" altLang="en-US" dirty="0" smtClean="0"/>
              <a:t>予測</a:t>
            </a:r>
            <a:endParaRPr lang="en-US" altLang="ja-JP" dirty="0" smtClean="0"/>
          </a:p>
        </p:txBody>
      </p:sp>
      <p:sp>
        <p:nvSpPr>
          <p:cNvPr id="6" name="コンテンツ プレースホルダー 2"/>
          <p:cNvSpPr txBox="1">
            <a:spLocks/>
          </p:cNvSpPr>
          <p:nvPr/>
        </p:nvSpPr>
        <p:spPr>
          <a:xfrm>
            <a:off x="6400799" y="2127578"/>
            <a:ext cx="4036828" cy="1605328"/>
          </a:xfrm>
          <a:prstGeom prst="rect">
            <a:avLst/>
          </a:prstGeom>
        </p:spPr>
        <p:txBody>
          <a:bodyPr vert="horz" lIns="91440" tIns="45720" rIns="91440" bIns="45720" rtlCol="0">
            <a:normAutofit/>
          </a:bodyPr>
          <a:lstStyle>
            <a:lvl1pPr marL="257175" indent="-257175" algn="l" defTabSz="342900" rtl="0" eaLnBrk="1" latinLnBrk="0" hangingPunct="1">
              <a:lnSpc>
                <a:spcPct val="150000"/>
              </a:lnSpc>
              <a:spcBef>
                <a:spcPct val="20000"/>
              </a:spcBef>
              <a:buFont typeface="Arial"/>
              <a:buChar char="•"/>
              <a:defRPr kumimoji="1" sz="1800" b="0" i="0" kern="1200">
                <a:solidFill>
                  <a:schemeClr val="tx1"/>
                </a:solidFill>
                <a:latin typeface="Meiryo" charset="-128"/>
                <a:ea typeface="Meiryo" charset="-128"/>
                <a:cs typeface="Meiryo" charset="-128"/>
              </a:defRPr>
            </a:lvl1pPr>
            <a:lvl2pPr marL="557213" indent="-214313" algn="l" defTabSz="342900" rtl="0" eaLnBrk="1" latinLnBrk="0" hangingPunct="1">
              <a:lnSpc>
                <a:spcPct val="150000"/>
              </a:lnSpc>
              <a:spcBef>
                <a:spcPct val="20000"/>
              </a:spcBef>
              <a:buFont typeface="Arial"/>
              <a:buChar char="–"/>
              <a:defRPr kumimoji="1" sz="1500" b="0" i="0" kern="1200">
                <a:solidFill>
                  <a:schemeClr val="tx1"/>
                </a:solidFill>
                <a:latin typeface="Meiryo" charset="-128"/>
                <a:ea typeface="Meiryo" charset="-128"/>
                <a:cs typeface="Meiryo" charset="-128"/>
              </a:defRPr>
            </a:lvl2pPr>
            <a:lvl3pPr marL="857250" indent="-171450" algn="l" defTabSz="342900" rtl="0" eaLnBrk="1" latinLnBrk="0" hangingPunct="1">
              <a:lnSpc>
                <a:spcPct val="150000"/>
              </a:lnSpc>
              <a:spcBef>
                <a:spcPct val="20000"/>
              </a:spcBef>
              <a:buFont typeface="Arial"/>
              <a:buChar char="•"/>
              <a:defRPr kumimoji="1" sz="1350" b="0" i="0" kern="1200">
                <a:solidFill>
                  <a:schemeClr val="tx1"/>
                </a:solidFill>
                <a:latin typeface="Meiryo" charset="-128"/>
                <a:ea typeface="Meiryo" charset="-128"/>
                <a:cs typeface="Meiryo" charset="-128"/>
              </a:defRPr>
            </a:lvl3pPr>
            <a:lvl4pPr marL="1200150" indent="-171450" algn="l" defTabSz="342900" rtl="0" eaLnBrk="1" latinLnBrk="0" hangingPunct="1">
              <a:lnSpc>
                <a:spcPct val="150000"/>
              </a:lnSpc>
              <a:spcBef>
                <a:spcPct val="20000"/>
              </a:spcBef>
              <a:buFont typeface="Arial"/>
              <a:buChar char="–"/>
              <a:defRPr kumimoji="1" sz="1200" b="0" i="0" kern="1200">
                <a:solidFill>
                  <a:schemeClr val="tx1"/>
                </a:solidFill>
                <a:latin typeface="Meiryo" charset="-128"/>
                <a:ea typeface="Meiryo" charset="-128"/>
                <a:cs typeface="Meiryo" charset="-128"/>
              </a:defRPr>
            </a:lvl4pPr>
            <a:lvl5pPr marL="1543050" indent="-171450" algn="l" defTabSz="342900" rtl="0" eaLnBrk="1" latinLnBrk="0" hangingPunct="1">
              <a:lnSpc>
                <a:spcPct val="150000"/>
              </a:lnSpc>
              <a:spcBef>
                <a:spcPct val="20000"/>
              </a:spcBef>
              <a:buFont typeface="Arial"/>
              <a:buChar char="»"/>
              <a:defRPr kumimoji="1" sz="1200" b="0" i="0" kern="1200">
                <a:solidFill>
                  <a:schemeClr val="tx1"/>
                </a:solidFill>
                <a:latin typeface="Meiryo" charset="-128"/>
                <a:ea typeface="Meiryo" charset="-128"/>
                <a:cs typeface="Meiryo" charset="-128"/>
              </a:defRPr>
            </a:lvl5pPr>
            <a:lvl6pPr marL="18859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kumimoji="1" sz="1500" kern="1200">
                <a:solidFill>
                  <a:schemeClr val="tx1"/>
                </a:solidFill>
                <a:latin typeface="+mn-lt"/>
                <a:ea typeface="+mn-ea"/>
                <a:cs typeface="+mn-cs"/>
              </a:defRPr>
            </a:lvl9pPr>
          </a:lstStyle>
          <a:p>
            <a:r>
              <a:rPr lang="ja-JP" altLang="en-US" dirty="0" smtClean="0"/>
              <a:t>業種</a:t>
            </a:r>
            <a:r>
              <a:rPr lang="ja-JP" altLang="en-US" dirty="0" smtClean="0"/>
              <a:t>や基本情報に基づくタグ付け</a:t>
            </a:r>
            <a:endParaRPr lang="en-US" altLang="ja-JP" dirty="0" smtClean="0"/>
          </a:p>
          <a:p>
            <a:r>
              <a:rPr lang="ja-JP" altLang="en-US" dirty="0" smtClean="0"/>
              <a:t>フィルターやソート機能</a:t>
            </a:r>
            <a:endParaRPr lang="en-US" altLang="ja-JP" dirty="0" smtClean="0"/>
          </a:p>
          <a:p>
            <a:endParaRPr lang="en-US" altLang="ja-JP" dirty="0" smtClean="0"/>
          </a:p>
        </p:txBody>
      </p:sp>
      <p:sp>
        <p:nvSpPr>
          <p:cNvPr id="7" name="正方形/長方形 6"/>
          <p:cNvSpPr/>
          <p:nvPr/>
        </p:nvSpPr>
        <p:spPr>
          <a:xfrm>
            <a:off x="2232581" y="1416181"/>
            <a:ext cx="2031325" cy="461665"/>
          </a:xfrm>
          <a:prstGeom prst="rect">
            <a:avLst/>
          </a:prstGeom>
        </p:spPr>
        <p:txBody>
          <a:bodyPr wrap="none">
            <a:spAutoFit/>
          </a:bodyPr>
          <a:lstStyle/>
          <a:p>
            <a:r>
              <a:rPr lang="ja-JP" altLang="en-US" sz="2400" b="1" dirty="0">
                <a:latin typeface="Meiryo" charset="-128"/>
                <a:ea typeface="Meiryo" charset="-128"/>
                <a:cs typeface="Meiryo" charset="-128"/>
              </a:rPr>
              <a:t>情報源の拡大</a:t>
            </a:r>
            <a:endParaRPr lang="en-US" altLang="ja-JP" sz="2400" b="1" dirty="0">
              <a:latin typeface="Meiryo" charset="-128"/>
              <a:ea typeface="Meiryo" charset="-128"/>
              <a:cs typeface="Meiryo" charset="-128"/>
            </a:endParaRPr>
          </a:p>
        </p:txBody>
      </p:sp>
      <p:sp>
        <p:nvSpPr>
          <p:cNvPr id="11" name="正方形/長方形 10"/>
          <p:cNvSpPr/>
          <p:nvPr/>
        </p:nvSpPr>
        <p:spPr>
          <a:xfrm>
            <a:off x="6879010" y="1416181"/>
            <a:ext cx="2954655" cy="461665"/>
          </a:xfrm>
          <a:prstGeom prst="rect">
            <a:avLst/>
          </a:prstGeom>
        </p:spPr>
        <p:txBody>
          <a:bodyPr wrap="none">
            <a:spAutoFit/>
          </a:bodyPr>
          <a:lstStyle/>
          <a:p>
            <a:r>
              <a:rPr lang="ja-JP" altLang="en-US" sz="2400" b="1" dirty="0">
                <a:latin typeface="Meiryo" charset="-128"/>
                <a:ea typeface="Meiryo" charset="-128"/>
                <a:cs typeface="Meiryo" charset="-128"/>
              </a:rPr>
              <a:t>情報の検索性の向上</a:t>
            </a:r>
            <a:endParaRPr lang="en-US" altLang="ja-JP" sz="2400" b="1" dirty="0">
              <a:latin typeface="Meiryo" charset="-128"/>
              <a:ea typeface="Meiryo" charset="-128"/>
              <a:cs typeface="Meiryo" charset="-128"/>
            </a:endParaRPr>
          </a:p>
        </p:txBody>
      </p:sp>
      <p:sp>
        <p:nvSpPr>
          <p:cNvPr id="12" name="正方形/長方形 11"/>
          <p:cNvSpPr/>
          <p:nvPr/>
        </p:nvSpPr>
        <p:spPr>
          <a:xfrm>
            <a:off x="2967272" y="4129560"/>
            <a:ext cx="5724644" cy="461665"/>
          </a:xfrm>
          <a:prstGeom prst="rect">
            <a:avLst/>
          </a:prstGeom>
        </p:spPr>
        <p:txBody>
          <a:bodyPr wrap="none">
            <a:spAutoFit/>
          </a:bodyPr>
          <a:lstStyle/>
          <a:p>
            <a:r>
              <a:rPr lang="ja-JP" altLang="en-US" sz="2400" b="1">
                <a:latin typeface="Meiryo" charset="-128"/>
                <a:ea typeface="Meiryo" charset="-128"/>
                <a:cs typeface="Meiryo" charset="-128"/>
              </a:rPr>
              <a:t>より多様な高付加価値コンテンツの提供</a:t>
            </a:r>
            <a:endParaRPr lang="en-US" altLang="ja-JP" sz="2400" b="1" dirty="0">
              <a:latin typeface="Meiryo" charset="-128"/>
              <a:ea typeface="Meiryo" charset="-128"/>
              <a:cs typeface="Meiryo" charset="-128"/>
            </a:endParaRPr>
          </a:p>
        </p:txBody>
      </p:sp>
    </p:spTree>
    <p:extLst>
      <p:ext uri="{BB962C8B-B14F-4D97-AF65-F5344CB8AC3E}">
        <p14:creationId xmlns:p14="http://schemas.microsoft.com/office/powerpoint/2010/main" val="2078367764"/>
      </p:ext>
    </p:extLst>
  </p:cSld>
  <p:clrMapOvr>
    <a:masterClrMapping/>
  </p:clrMapOvr>
</p:sld>
</file>

<file path=ppt/theme/theme1.xml><?xml version="1.0" encoding="utf-8"?>
<a:theme xmlns:a="http://schemas.openxmlformats.org/drawingml/2006/main" name="simpl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rgbClr val="FF0000"/>
          </a:solidFill>
        </a:ln>
        <a:effectLst/>
      </a:spPr>
      <a:bodyPr rtlCol="0" anchor="ctr"/>
      <a:lstStyle>
        <a:defPPr algn="ctr">
          <a:defRPr kumimoji="1"/>
        </a:defPPr>
      </a:lstStyle>
      <a:style>
        <a:lnRef idx="1">
          <a:schemeClr val="accent1"/>
        </a:lnRef>
        <a:fillRef idx="3">
          <a:schemeClr val="accent1"/>
        </a:fillRef>
        <a:effectRef idx="2">
          <a:schemeClr val="accent1"/>
        </a:effectRef>
        <a:fontRef idx="minor">
          <a:schemeClr val="lt1"/>
        </a:fontRef>
      </a:style>
    </a:spDef>
    <a:lnDef>
      <a:spPr>
        <a:ln>
          <a:tailEnd type="triangle"/>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kumimoji="1" smtClean="0">
            <a:latin typeface="Meiryo" charset="-128"/>
            <a:ea typeface="Meiryo" charset="-128"/>
            <a:cs typeface="Meiryo" charset="-128"/>
          </a:defRPr>
        </a:defPPr>
      </a:lstStyle>
    </a:txDef>
  </a:objectDefaults>
  <a:extraClrSchemeLst/>
  <a:extLst>
    <a:ext uri="{05A4C25C-085E-4340-85A3-A5531E510DB2}">
      <thm15:themeFamily xmlns:thm15="http://schemas.microsoft.com/office/thememl/2012/main" name="template" id="{951C98CF-1D93-B64A-ADB6-C5955381DC1A}" vid="{9EAE4893-94EA-2D47-B5F5-950B80F960BE}"/>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24697</TotalTime>
  <Words>616</Words>
  <Application>Microsoft Macintosh PowerPoint</Application>
  <PresentationFormat>ワイド画面</PresentationFormat>
  <Paragraphs>83</Paragraphs>
  <Slides>10</Slides>
  <Notes>1</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10</vt:i4>
      </vt:variant>
    </vt:vector>
  </HeadingPairs>
  <TitlesOfParts>
    <vt:vector size="16" baseType="lpstr">
      <vt:lpstr>Calibri</vt:lpstr>
      <vt:lpstr>Meiryo</vt:lpstr>
      <vt:lpstr>ＭＳ Ｐゴシック</vt:lpstr>
      <vt:lpstr>Yu Gothic</vt:lpstr>
      <vt:lpstr>Arial</vt:lpstr>
      <vt:lpstr>simple</vt:lpstr>
      <vt:lpstr>Web工学とビジネスモデル Job Collector</vt:lpstr>
      <vt:lpstr>サービスの概要</vt:lpstr>
      <vt:lpstr>現状とか課題とか</vt:lpstr>
      <vt:lpstr>提案</vt:lpstr>
      <vt:lpstr>デモ</vt:lpstr>
      <vt:lpstr>実装　全体の枠組み</vt:lpstr>
      <vt:lpstr>実装　①クローリング・スクレイピング</vt:lpstr>
      <vt:lpstr>ビジネスモデル</vt:lpstr>
      <vt:lpstr>今後の課題</vt:lpstr>
      <vt:lpstr>まとめ</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中川大海</dc:creator>
  <cp:lastModifiedBy>中川大海</cp:lastModifiedBy>
  <cp:revision>721</cp:revision>
  <cp:lastPrinted>2017-05-28T21:56:57Z</cp:lastPrinted>
  <dcterms:created xsi:type="dcterms:W3CDTF">2016-12-08T13:08:22Z</dcterms:created>
  <dcterms:modified xsi:type="dcterms:W3CDTF">2017-07-19T02:46:00Z</dcterms:modified>
</cp:coreProperties>
</file>